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8" r:id="rId2"/>
    <p:sldId id="326" r:id="rId3"/>
    <p:sldId id="327" r:id="rId4"/>
    <p:sldId id="343" r:id="rId5"/>
    <p:sldId id="344" r:id="rId6"/>
    <p:sldId id="345" r:id="rId7"/>
    <p:sldId id="378" r:id="rId8"/>
    <p:sldId id="379" r:id="rId9"/>
    <p:sldId id="380" r:id="rId10"/>
    <p:sldId id="377" r:id="rId11"/>
    <p:sldId id="346" r:id="rId12"/>
    <p:sldId id="347" r:id="rId13"/>
    <p:sldId id="376" r:id="rId14"/>
    <p:sldId id="348" r:id="rId15"/>
    <p:sldId id="349" r:id="rId16"/>
    <p:sldId id="350" r:id="rId17"/>
    <p:sldId id="325" r:id="rId18"/>
    <p:sldId id="335" r:id="rId19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pos="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72B"/>
    <a:srgbClr val="4ABDE0"/>
    <a:srgbClr val="1164B4"/>
    <a:srgbClr val="0C64B4"/>
    <a:srgbClr val="20629D"/>
    <a:srgbClr val="2877BF"/>
    <a:srgbClr val="DF692A"/>
    <a:srgbClr val="C1CD23"/>
    <a:srgbClr val="007AC1"/>
    <a:srgbClr val="13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3" autoAdjust="0"/>
    <p:restoredTop sz="94643"/>
  </p:normalViewPr>
  <p:slideViewPr>
    <p:cSldViewPr snapToGrid="0">
      <p:cViewPr varScale="1">
        <p:scale>
          <a:sx n="87" d="100"/>
          <a:sy n="87" d="100"/>
        </p:scale>
        <p:origin x="1354" y="34"/>
      </p:cViewPr>
      <p:guideLst>
        <p:guide orient="horz" pos="245"/>
        <p:guide pos="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5122"/>
    </p:cViewPr>
  </p:sorterViewPr>
  <p:notesViewPr>
    <p:cSldViewPr snapToGrid="0">
      <p:cViewPr varScale="1">
        <p:scale>
          <a:sx n="95" d="100"/>
          <a:sy n="95" d="100"/>
        </p:scale>
        <p:origin x="353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5CF82-9698-1145-B9DC-688BE3D2BBD3}" type="datetimeFigureOut">
              <a:rPr lang="en-US"/>
              <a:pPr/>
              <a:t>5/31/2018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2015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D312A2-A1F7-D348-9E28-14ED3EEFF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ED96473-B205-3946-8898-B7DC2A0B8244}" type="datetimeFigureOut">
              <a:rPr lang="en-US"/>
              <a:pPr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AAA649-492A-384A-B310-D2454E936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50" y="4483102"/>
            <a:ext cx="5607050" cy="418306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3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1050" dirty="0"/>
          </a:p>
          <a:p>
            <a:pPr>
              <a:lnSpc>
                <a:spcPct val="80000"/>
              </a:lnSpc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5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5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1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DDB4C1E-1AF7-3C45-B0D8-1E0D6A00E1BC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65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55C6B0D-E5DF-4F49-A26F-9CF2175F318B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6491E48-D450-8E44-83EA-146505DA6EF4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2159" y="4416424"/>
            <a:ext cx="5607050" cy="41830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endParaRPr lang="en-US" altLang="ja-JP" sz="2500" dirty="0">
              <a:latin typeface="Calibri" charset="0"/>
              <a:ea typeface="MS PGothic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9E286F5-D90A-924C-BEDB-07A31FC407CF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8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GSA-16-PTT-HP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" y="-1"/>
            <a:ext cx="920496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/>
              <a:t>TITLE OF SLIDE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65489" y="885918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5489" y="1015977"/>
            <a:ext cx="8001000" cy="4735894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>
                <a:solidFill>
                  <a:srgbClr val="FFFFFF"/>
                </a:solidFill>
                <a:latin typeface="Calibri"/>
                <a:cs typeface="Calibri"/>
              </a:rPr>
              <a:t>2018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lang="en-US" sz="1500" b="1" spc="0" baseline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8189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in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65490" y="1715545"/>
            <a:ext cx="8007010" cy="4036326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>
                <a:solidFill>
                  <a:srgbClr val="FFFFFF"/>
                </a:solidFill>
                <a:latin typeface="Calibri"/>
                <a:cs typeface="Calibri"/>
              </a:rPr>
              <a:t>2018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lang="en-US" sz="1500" b="1" spc="0" baseline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622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65489" y="885918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5489" y="1015977"/>
            <a:ext cx="8001000" cy="4735894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>
                <a:solidFill>
                  <a:srgbClr val="FFFFFF"/>
                </a:solidFill>
                <a:latin typeface="Calibri"/>
                <a:cs typeface="Calibri"/>
              </a:rPr>
              <a:t>2018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lang="en-US" sz="1500" b="1" spc="0" baseline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824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ine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567"/>
            <a:ext cx="9143244" cy="6857433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65489" y="1715545"/>
            <a:ext cx="8007011" cy="4036326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>
                <a:solidFill>
                  <a:srgbClr val="FFFFFF"/>
                </a:solidFill>
                <a:latin typeface="Calibri"/>
                <a:cs typeface="Calibri"/>
              </a:rPr>
              <a:t>2018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lang="en-US" sz="1500" b="1" spc="0" baseline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23014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No Watermark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65489" y="885918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>
                <a:solidFill>
                  <a:srgbClr val="FFFFFF"/>
                </a:solidFill>
                <a:latin typeface="Calibri"/>
                <a:cs typeface="Calibri"/>
              </a:rPr>
              <a:t>2018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lang="en-US" sz="1500" b="1" spc="0" baseline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5489" y="1015977"/>
            <a:ext cx="3864270" cy="4735894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03559" y="1015977"/>
            <a:ext cx="3864270" cy="4735894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14602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ine No Watermark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567"/>
            <a:ext cx="9143244" cy="685743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5489" y="1715545"/>
            <a:ext cx="3864270" cy="4036326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>
                <a:solidFill>
                  <a:srgbClr val="FFFFFF"/>
                </a:solidFill>
                <a:latin typeface="Calibri"/>
                <a:cs typeface="Calibri"/>
              </a:rPr>
              <a:t>2018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lang="en-US" sz="1500" b="1" spc="0" baseline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703559" y="1715545"/>
            <a:ext cx="3864270" cy="4036326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3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5" r:id="rId2"/>
    <p:sldLayoutId id="2147483850" r:id="rId3"/>
    <p:sldLayoutId id="2147483846" r:id="rId4"/>
    <p:sldLayoutId id="2147483851" r:id="rId5"/>
    <p:sldLayoutId id="2147483853" r:id="rId6"/>
    <p:sldLayoutId id="2147483854" r:id="rId7"/>
    <p:sldLayoutId id="2147483829" r:id="rId8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 txBox="1">
            <a:spLocks/>
          </p:cNvSpPr>
          <p:nvPr/>
        </p:nvSpPr>
        <p:spPr bwMode="auto">
          <a:xfrm>
            <a:off x="685800" y="4464050"/>
            <a:ext cx="7772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6600" b="1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2018 Summer Outlook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5257800"/>
            <a:ext cx="7772400" cy="336550"/>
          </a:xfrm>
          <a:prstGeom prst="rect">
            <a:avLst/>
          </a:prstGeom>
        </p:spPr>
        <p:txBody>
          <a:bodyPr lIns="0" tIns="0" rIns="0" bIns="0"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SzPct val="78000"/>
              <a:defRPr/>
            </a:pPr>
            <a:r>
              <a:rPr lang="en-US" sz="3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Markets Matter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43" y="6228008"/>
            <a:ext cx="3048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0" dirty="0" err="1">
                <a:solidFill>
                  <a:srgbClr val="FFFFFF"/>
                </a:solidFill>
                <a:latin typeface="Calibri"/>
                <a:cs typeface="Calibri"/>
              </a:rPr>
              <a:t>www.ngsa.org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Demand:  </a:t>
            </a:r>
            <a:r>
              <a:rPr lang="en-US" dirty="0">
                <a:solidFill>
                  <a:srgbClr val="1164B4"/>
                </a:solidFill>
              </a:rPr>
              <a:t>U.S. LNG Exports Grow as Projects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1164B4"/>
                </a:solidFill>
              </a:rPr>
              <a:t>Come Online 2016-2020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65489" y="118507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89"/>
          <p:cNvSpPr>
            <a:spLocks noChangeArrowheads="1"/>
          </p:cNvSpPr>
          <p:nvPr/>
        </p:nvSpPr>
        <p:spPr bwMode="auto">
          <a:xfrm>
            <a:off x="4906641" y="5872588"/>
            <a:ext cx="33395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111112"/>
                </a:solidFill>
                <a:latin typeface="Calibri"/>
                <a:ea typeface="+mn-ea"/>
                <a:cs typeface="Calibri"/>
              </a:rPr>
              <a:t>Note: Mexican natural gas supply sources 2011-2020.</a:t>
            </a:r>
            <a:endParaRPr lang="en-US" altLang="en-US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BP Statistical Review, SENER, EVA.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2" y="989723"/>
            <a:ext cx="6975519" cy="488286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F1B21C-3088-40F2-A624-FA309462D148}"/>
              </a:ext>
            </a:extLst>
          </p:cNvPr>
          <p:cNvSpPr/>
          <p:nvPr/>
        </p:nvSpPr>
        <p:spPr>
          <a:xfrm>
            <a:off x="4906641" y="5872588"/>
            <a:ext cx="3339556" cy="18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0CDD53-E114-4097-8C24-DB1468FC1B2B}"/>
              </a:ext>
            </a:extLst>
          </p:cNvPr>
          <p:cNvSpPr/>
          <p:nvPr/>
        </p:nvSpPr>
        <p:spPr>
          <a:xfrm>
            <a:off x="5122651" y="6598871"/>
            <a:ext cx="3339556" cy="18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08807-0519-4A54-BE66-979B928E9B36}"/>
              </a:ext>
            </a:extLst>
          </p:cNvPr>
          <p:cNvSpPr txBox="1"/>
          <p:nvPr/>
        </p:nvSpPr>
        <p:spPr>
          <a:xfrm>
            <a:off x="5122651" y="5872588"/>
            <a:ext cx="294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Data: Energy Ventures Analysis, Inc., 2018</a:t>
            </a:r>
          </a:p>
        </p:txBody>
      </p:sp>
    </p:spTree>
    <p:extLst>
      <p:ext uri="{BB962C8B-B14F-4D97-AF65-F5344CB8AC3E}">
        <p14:creationId xmlns:p14="http://schemas.microsoft.com/office/powerpoint/2010/main" val="170211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Demand: </a:t>
            </a:r>
            <a:r>
              <a:rPr lang="en-US" sz="2800" dirty="0">
                <a:solidFill>
                  <a:srgbClr val="0C64B4"/>
                </a:solidFill>
                <a:latin typeface="+mn-lt"/>
              </a:rPr>
              <a:t>Summer Storage</a:t>
            </a: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33686"/>
              </p:ext>
            </p:extLst>
          </p:nvPr>
        </p:nvGraphicFramePr>
        <p:xfrm>
          <a:off x="565489" y="1055573"/>
          <a:ext cx="8029625" cy="4677480"/>
        </p:xfrm>
        <a:graphic>
          <a:graphicData uri="http://schemas.openxmlformats.org/drawingml/2006/table">
            <a:tbl>
              <a:tblPr/>
              <a:tblGrid>
                <a:gridCol w="33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4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4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4618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SEASON</a:t>
                      </a:r>
                      <a:b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Period-to-period Change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LAST SUMMER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 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THIS SUMMER      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 Forecast</a:t>
                      </a:r>
                    </a:p>
                  </a:txBody>
                  <a:tcPr marL="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Season starting point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2,063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1,354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Average weekly injections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57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70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 of injection season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3,816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3,507 Bcf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Projected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64B4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Summer-to-summer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9AA9CA-779E-4D8C-8EBB-FD3264E8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42213" y="5068188"/>
            <a:ext cx="762000" cy="482600"/>
          </a:xfrm>
          <a:prstGeom prst="rect">
            <a:avLst/>
          </a:prstGeom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Sources: Energy Information Administration and Energy Ventures Analysis</a:t>
            </a:r>
          </a:p>
        </p:txBody>
      </p:sp>
    </p:spTree>
    <p:extLst>
      <p:ext uri="{BB962C8B-B14F-4D97-AF65-F5344CB8AC3E}">
        <p14:creationId xmlns:p14="http://schemas.microsoft.com/office/powerpoint/2010/main" val="134113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Supply: </a:t>
            </a:r>
            <a:r>
              <a:rPr lang="en-US" sz="2800" dirty="0">
                <a:solidFill>
                  <a:srgbClr val="0C64B4"/>
                </a:solidFill>
                <a:latin typeface="+mn-lt"/>
              </a:rPr>
              <a:t>Summer Production – RECORD PRODUCTION</a:t>
            </a:r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68920"/>
              </p:ext>
            </p:extLst>
          </p:nvPr>
        </p:nvGraphicFramePr>
        <p:xfrm>
          <a:off x="565489" y="996304"/>
          <a:ext cx="8029625" cy="4108131"/>
        </p:xfrm>
        <a:graphic>
          <a:graphicData uri="http://schemas.openxmlformats.org/drawingml/2006/table">
            <a:tbl>
              <a:tblPr/>
              <a:tblGrid>
                <a:gridCol w="33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7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2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5564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SEASON</a:t>
                      </a:r>
                      <a:b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Period-to-period change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LAST SUMMER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 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THIS SUMMER      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 Forecast</a:t>
                      </a:r>
                    </a:p>
                  </a:txBody>
                  <a:tcPr marL="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average production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(Lower 48)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72.5 Bcf/d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80.4 Bcf/d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Canadian imports (net)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5.2 Bcf/d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5.4 Bcf/d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64B4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Summer-to-summer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2C8198-7825-4B9C-B863-4E274956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98" y="4151469"/>
            <a:ext cx="762000" cy="812800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</a:t>
            </a:r>
          </a:p>
        </p:txBody>
      </p:sp>
    </p:spTree>
    <p:extLst>
      <p:ext uri="{BB962C8B-B14F-4D97-AF65-F5344CB8AC3E}">
        <p14:creationId xmlns:p14="http://schemas.microsoft.com/office/powerpoint/2010/main" val="286832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08D4B2-A869-4D4E-B6E5-DB85182A3A2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Focus on Supply:  Northeast Pipeline Takeaway </a:t>
            </a:r>
            <a:r>
              <a:rPr lang="en-US" dirty="0">
                <a:solidFill>
                  <a:srgbClr val="1164B4"/>
                </a:solidFill>
              </a:rPr>
              <a:t>Capacity to Increase 7-8 Bcf/day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885333" y="6550397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Analysis, Inc.</a:t>
            </a:r>
          </a:p>
        </p:txBody>
      </p:sp>
      <p:pic>
        <p:nvPicPr>
          <p:cNvPr id="9" name="Content Placeholder 8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331DB25A-887C-4E6D-8284-2D361DE10AD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2" y="1161929"/>
            <a:ext cx="7586917" cy="4754880"/>
          </a:xfrm>
        </p:spPr>
      </p:pic>
    </p:spTree>
    <p:extLst>
      <p:ext uri="{BB962C8B-B14F-4D97-AF65-F5344CB8AC3E}">
        <p14:creationId xmlns:p14="http://schemas.microsoft.com/office/powerpoint/2010/main" val="302026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Outlook: </a:t>
            </a:r>
            <a:r>
              <a:rPr lang="en-US" dirty="0">
                <a:solidFill>
                  <a:srgbClr val="1164B4"/>
                </a:solidFill>
              </a:rPr>
              <a:t>Wild Cards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5150" y="1164344"/>
            <a:ext cx="3863975" cy="4305012"/>
          </a:xfrm>
        </p:spPr>
        <p:txBody>
          <a:bodyPr/>
          <a:lstStyle/>
          <a:p>
            <a:r>
              <a:rPr lang="en-US" dirty="0"/>
              <a:t>Forecast for heightened summer hurricane activity</a:t>
            </a:r>
          </a:p>
          <a:p>
            <a:r>
              <a:rPr lang="en-US" dirty="0"/>
              <a:t>Stable market provides buffer from most </a:t>
            </a:r>
            <a:br>
              <a:rPr lang="en-US" dirty="0"/>
            </a:br>
            <a:r>
              <a:rPr lang="en-US" dirty="0"/>
              <a:t>wild cards</a:t>
            </a:r>
          </a:p>
        </p:txBody>
      </p:sp>
      <p:pic>
        <p:nvPicPr>
          <p:cNvPr id="5" name="Content Placeholder 4" descr="shutterstock_240459751(1).jpg"/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r="22891" b="279"/>
          <a:stretch/>
        </p:blipFill>
        <p:spPr>
          <a:xfrm>
            <a:off x="4945853" y="1205415"/>
            <a:ext cx="3336715" cy="4263941"/>
          </a:xfrm>
        </p:spPr>
      </p:pic>
    </p:spTree>
    <p:extLst>
      <p:ext uri="{BB962C8B-B14F-4D97-AF65-F5344CB8AC3E}">
        <p14:creationId xmlns:p14="http://schemas.microsoft.com/office/powerpoint/2010/main" val="32010186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This Season’s Summer Outlook</a:t>
            </a:r>
            <a:endParaRPr lang="en-US" sz="2800" dirty="0">
              <a:solidFill>
                <a:srgbClr val="007AC1"/>
              </a:solidFill>
              <a:latin typeface="+mn-lt"/>
            </a:endParaRP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2516"/>
              </p:ext>
            </p:extLst>
          </p:nvPr>
        </p:nvGraphicFramePr>
        <p:xfrm>
          <a:off x="565491" y="1007806"/>
          <a:ext cx="7943509" cy="5194268"/>
        </p:xfrm>
        <a:graphic>
          <a:graphicData uri="http://schemas.openxmlformats.org/drawingml/2006/table">
            <a:tbl>
              <a:tblPr/>
              <a:tblGrid>
                <a:gridCol w="937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2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3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5773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SEASON</a:t>
                      </a:r>
                      <a:b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Period-to-period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Changev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0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THIS SUMMER</a:t>
                      </a:r>
                      <a:b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 Forecast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Weather</a:t>
                      </a:r>
                    </a:p>
                  </a:txBody>
                  <a:tcPr marL="0" marR="91435" marT="0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Economy</a:t>
                      </a:r>
                    </a:p>
                  </a:txBody>
                  <a:tcPr marL="0" marR="9143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Overall demand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Storage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production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Summer-to summer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30673" y="3350059"/>
            <a:ext cx="470651" cy="298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130" y="5631777"/>
            <a:ext cx="459736" cy="985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27" y="4605659"/>
            <a:ext cx="473142" cy="504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2947FF-DCB9-43DF-85F0-F85441942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30673" y="3963996"/>
            <a:ext cx="470651" cy="298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5E3BCF-A7E9-48B7-BE3C-2A89578C6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130" y="2820038"/>
            <a:ext cx="459736" cy="985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27BBA4-36F8-4E4C-9D27-906943C0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73" y="2117885"/>
            <a:ext cx="470651" cy="2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Natural Gas Outlook: </a:t>
            </a:r>
            <a:r>
              <a:rPr lang="en-US" sz="2800" dirty="0">
                <a:solidFill>
                  <a:srgbClr val="1164B4"/>
                </a:solidFill>
                <a:latin typeface="+mn-lt"/>
              </a:rPr>
              <a:t>Summer of Flexibility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Unparalleled production growth</a:t>
            </a:r>
          </a:p>
          <a:p>
            <a:pPr lvl="1"/>
            <a:r>
              <a:rPr lang="en-US" dirty="0"/>
              <a:t>Associated gas significant contributor due to value of oil, NGLs</a:t>
            </a:r>
          </a:p>
          <a:p>
            <a:pPr lvl="1"/>
            <a:r>
              <a:rPr lang="en-US" dirty="0"/>
              <a:t>Efficiencies in drilling and production make wells more productive at lower cost</a:t>
            </a:r>
          </a:p>
          <a:p>
            <a:pPr lvl="1">
              <a:lnSpc>
                <a:spcPct val="60000"/>
              </a:lnSpc>
            </a:pPr>
            <a:r>
              <a:rPr lang="en-US" dirty="0"/>
              <a:t>Pipeline infrastructure expansions provide greater deliverability</a:t>
            </a:r>
          </a:p>
          <a:p>
            <a:pPr>
              <a:lnSpc>
                <a:spcPct val="80000"/>
              </a:lnSpc>
            </a:pPr>
            <a:r>
              <a:rPr lang="en-US" dirty="0"/>
              <a:t>Summer (April-October) demand growth </a:t>
            </a:r>
          </a:p>
          <a:p>
            <a:pPr lvl="1"/>
            <a:r>
              <a:rPr lang="en-US" dirty="0"/>
              <a:t>Driven by new gas generation, exports and unseasonably cool spring</a:t>
            </a:r>
          </a:p>
          <a:p>
            <a:pPr>
              <a:lnSpc>
                <a:spcPct val="80000"/>
              </a:lnSpc>
            </a:pPr>
            <a:r>
              <a:rPr lang="en-US" dirty="0"/>
              <a:t>Exports provide growth, stability to market</a:t>
            </a:r>
          </a:p>
          <a:p>
            <a:pPr lvl="1"/>
            <a:r>
              <a:rPr lang="en-US" dirty="0"/>
              <a:t>Welcome outlet for strong production</a:t>
            </a:r>
          </a:p>
          <a:p>
            <a:pPr>
              <a:lnSpc>
                <a:spcPct val="80000"/>
              </a:lnSpc>
            </a:pPr>
            <a:r>
              <a:rPr lang="en-US" dirty="0"/>
              <a:t>Overall, stable natural gas outlook for consumers and a diverse market for producers</a:t>
            </a:r>
          </a:p>
        </p:txBody>
      </p:sp>
    </p:spTree>
    <p:extLst>
      <p:ext uri="{BB962C8B-B14F-4D97-AF65-F5344CB8AC3E}">
        <p14:creationId xmlns:p14="http://schemas.microsoft.com/office/powerpoint/2010/main" val="51831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Calibri" charset="0"/>
                <a:ea typeface="MS PGothic" charset="0"/>
              </a:rPr>
              <a:t>About NGSA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Represents major producers and suppliers of </a:t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domestic natural gas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Integrated and independent companies: 14 members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Promotes benefits of competitive natural gas markets, reliable and efficient transportation and delivery, benefiting customers and suppliers of natural gas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Only Washington, D.C. natural gas association with a dedicated focus on downstream gas industry issues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Includes the Center for LNG</a:t>
            </a:r>
          </a:p>
        </p:txBody>
      </p:sp>
    </p:spTree>
    <p:extLst>
      <p:ext uri="{BB962C8B-B14F-4D97-AF65-F5344CB8AC3E}">
        <p14:creationId xmlns:p14="http://schemas.microsoft.com/office/powerpoint/2010/main" val="20024116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 txBox="1">
            <a:spLocks/>
          </p:cNvSpPr>
          <p:nvPr/>
        </p:nvSpPr>
        <p:spPr bwMode="auto">
          <a:xfrm>
            <a:off x="685800" y="4464050"/>
            <a:ext cx="7772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6600" b="1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2018 Summer Outlook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5257800"/>
            <a:ext cx="7772400" cy="336550"/>
          </a:xfrm>
          <a:prstGeom prst="rect">
            <a:avLst/>
          </a:prstGeom>
        </p:spPr>
        <p:txBody>
          <a:bodyPr lIns="0" tIns="0" rIns="0" bIns="0"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SzPct val="78000"/>
              <a:defRPr/>
            </a:pPr>
            <a:r>
              <a:rPr lang="en-US" sz="3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Markets Matter</a:t>
            </a: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4132899" y="1311106"/>
            <a:ext cx="3314382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Contact:</a:t>
            </a:r>
          </a:p>
          <a:p>
            <a:pPr eaLnBrk="1" hangingPunct="1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Daphne Magnuson</a:t>
            </a:r>
          </a:p>
          <a:p>
            <a:pPr eaLnBrk="1" hangingPunct="1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dmagnuson@ngsa.org</a:t>
            </a:r>
          </a:p>
          <a:p>
            <a:pPr eaLnBrk="1" hangingPunct="1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@natgas_ngsa</a:t>
            </a:r>
          </a:p>
          <a:p>
            <a:pPr eaLnBrk="1" hangingPunct="1"/>
            <a:r>
              <a:rPr lang="en-US" sz="1400" b="1">
                <a:solidFill>
                  <a:srgbClr val="0C64B4"/>
                </a:solidFill>
                <a:latin typeface="Calibri"/>
                <a:cs typeface="Calibri"/>
              </a:rPr>
              <a:t>www.ngsa.org</a:t>
            </a:r>
            <a:endParaRPr lang="en-US" sz="1400" b="1" dirty="0">
              <a:solidFill>
                <a:srgbClr val="0C64B4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151E3F-0B09-448E-BF09-2F04CB9A4DB8}"/>
              </a:ext>
            </a:extLst>
          </p:cNvPr>
          <p:cNvSpPr/>
          <p:nvPr/>
        </p:nvSpPr>
        <p:spPr>
          <a:xfrm>
            <a:off x="4432852" y="3498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EMBARGOED FOR RELEASE THURSDAY, MAY 31, 2018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492125" y="1016000"/>
            <a:ext cx="7985125" cy="4735513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MS PGothic" charset="0"/>
              </a:rPr>
              <a:t>			Upward market pressure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MS PGothic" charset="0"/>
              </a:rPr>
              <a:t>			Flat market pressure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MS PGothic" charset="0"/>
              </a:rPr>
              <a:t>			Downward market pressure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565150" y="280988"/>
            <a:ext cx="8007350" cy="4905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Calibri" charset="0"/>
                <a:ea typeface="MS PGothic" charset="0"/>
              </a:rPr>
              <a:t>Understanding the Symbols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2613" y="2461828"/>
            <a:ext cx="8081962" cy="0"/>
          </a:xfrm>
          <a:prstGeom prst="line">
            <a:avLst/>
          </a:prstGeom>
          <a:ln w="19050">
            <a:solidFill>
              <a:srgbClr val="4ABD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613" y="3640994"/>
            <a:ext cx="8081962" cy="0"/>
          </a:xfrm>
          <a:prstGeom prst="line">
            <a:avLst/>
          </a:prstGeom>
          <a:ln w="19050">
            <a:solidFill>
              <a:srgbClr val="4ABD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91" y="2974268"/>
            <a:ext cx="673100" cy="144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02401" y="1666192"/>
            <a:ext cx="689081" cy="436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91" y="4002501"/>
            <a:ext cx="689081" cy="4364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Summer Outlook: </a:t>
            </a:r>
            <a:r>
              <a:rPr lang="en-US" dirty="0">
                <a:solidFill>
                  <a:srgbClr val="1164B4"/>
                </a:solidFill>
              </a:rPr>
              <a:t>Outline 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565149" y="1016000"/>
            <a:ext cx="4470769" cy="4735513"/>
          </a:xfrm>
        </p:spPr>
        <p:txBody>
          <a:bodyPr/>
          <a:lstStyle/>
          <a:p>
            <a:r>
              <a:rPr lang="en-US" dirty="0"/>
              <a:t>Looking ahead to Summer 2018</a:t>
            </a:r>
          </a:p>
          <a:p>
            <a:pPr lvl="1"/>
            <a:r>
              <a:rPr lang="en-US" dirty="0"/>
              <a:t>Market pressure points: </a:t>
            </a:r>
          </a:p>
          <a:p>
            <a:pPr lvl="2"/>
            <a:r>
              <a:rPr lang="en-US" dirty="0"/>
              <a:t>Weather</a:t>
            </a:r>
          </a:p>
          <a:p>
            <a:pPr lvl="2"/>
            <a:r>
              <a:rPr lang="en-US" dirty="0"/>
              <a:t>Economy</a:t>
            </a:r>
          </a:p>
          <a:p>
            <a:pPr lvl="2"/>
            <a:r>
              <a:rPr lang="en-US" dirty="0"/>
              <a:t>Demand</a:t>
            </a:r>
          </a:p>
          <a:p>
            <a:pPr lvl="2"/>
            <a:r>
              <a:rPr lang="en-US" dirty="0"/>
              <a:t>Storage</a:t>
            </a:r>
          </a:p>
          <a:p>
            <a:pPr lvl="2"/>
            <a:r>
              <a:rPr lang="en-US" dirty="0"/>
              <a:t>Production</a:t>
            </a:r>
          </a:p>
          <a:p>
            <a:pPr lvl="1"/>
            <a:r>
              <a:rPr lang="en-US" dirty="0"/>
              <a:t>Wild card factors</a:t>
            </a:r>
          </a:p>
          <a:p>
            <a:pPr lvl="1"/>
            <a:r>
              <a:rPr lang="en-US" dirty="0"/>
              <a:t>Summer expectations</a:t>
            </a:r>
          </a:p>
          <a:p>
            <a:r>
              <a:rPr lang="en-US" dirty="0"/>
              <a:t>Summary</a:t>
            </a:r>
          </a:p>
        </p:txBody>
      </p:sp>
      <p:pic>
        <p:nvPicPr>
          <p:cNvPr id="5" name="Content Placeholder 4" descr="shutterstock_55747933.jpg"/>
          <p:cNvPicPr>
            <a:picLocks noGrp="1" noChangeAspect="1"/>
          </p:cNvPicPr>
          <p:nvPr>
            <p:ph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r="18056"/>
          <a:stretch/>
        </p:blipFill>
        <p:spPr>
          <a:xfrm>
            <a:off x="5372837" y="1178719"/>
            <a:ext cx="3199663" cy="4410075"/>
          </a:xfr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36170"/>
              </p:ext>
            </p:extLst>
          </p:nvPr>
        </p:nvGraphicFramePr>
        <p:xfrm>
          <a:off x="565489" y="935515"/>
          <a:ext cx="7914968" cy="5219957"/>
        </p:xfrm>
        <a:graphic>
          <a:graphicData uri="http://schemas.openxmlformats.org/drawingml/2006/table">
            <a:tbl>
              <a:tblPr/>
              <a:tblGrid>
                <a:gridCol w="4574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832">
                <a:tc>
                  <a:txBody>
                    <a:bodyPr/>
                    <a:lstStyle/>
                    <a:p>
                      <a:pPr marL="517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LAST SUMMER</a:t>
                      </a:r>
                    </a:p>
                    <a:p>
                      <a:pPr marL="517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 (April-October) Actual</a:t>
                      </a: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THIS SUMMER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 Forecast</a:t>
                      </a: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8091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ACTUAL SEASON (NOAA):</a:t>
                      </a: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12% cooler than previous summer and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8% warmer than 30-year average</a:t>
                      </a: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1,328 Cooling degree days (NOAA)</a:t>
                      </a:r>
                    </a:p>
                  </a:txBody>
                  <a:tcPr marL="91445" marR="91445"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FORECAST:</a:t>
                      </a: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5% cooler than last summer, </a:t>
                      </a: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2% warmer than 30-year average</a:t>
                      </a: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1,256 Cooling degree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034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Summer-to-summer pressure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on natural gas prices</a:t>
                      </a:r>
                    </a:p>
                  </a:txBody>
                  <a:tcPr marL="91445" marR="91445" marT="45718" marB="45718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5" marR="91445" marT="45718" marB="45718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Demand: </a:t>
            </a:r>
            <a:r>
              <a:rPr lang="en-US" sz="2800" dirty="0">
                <a:solidFill>
                  <a:srgbClr val="0C64B4"/>
                </a:solidFill>
                <a:latin typeface="+mn-lt"/>
              </a:rPr>
              <a:t>Summer Weather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6134" y="3920061"/>
            <a:ext cx="1236134" cy="702452"/>
          </a:xfrm>
          <a:prstGeom prst="rect">
            <a:avLst/>
          </a:prstGeom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>
                <a:latin typeface="Calibri"/>
                <a:cs typeface="Calibri"/>
              </a:rPr>
              <a:t>Data Sources: National Oceanic and Atmospheric Administration, Energy Ventures Analysis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" y="2338632"/>
            <a:ext cx="3365162" cy="2644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8" y="2360252"/>
            <a:ext cx="3365162" cy="2644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849" y="5574818"/>
            <a:ext cx="689081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Demand: </a:t>
            </a:r>
            <a:r>
              <a:rPr lang="en-US" sz="2800" dirty="0">
                <a:solidFill>
                  <a:srgbClr val="0C64B4"/>
                </a:solidFill>
                <a:latin typeface="+mn-lt"/>
              </a:rPr>
              <a:t>Economy</a:t>
            </a: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466"/>
              </p:ext>
            </p:extLst>
          </p:nvPr>
        </p:nvGraphicFramePr>
        <p:xfrm>
          <a:off x="565489" y="1052015"/>
          <a:ext cx="8007011" cy="4689030"/>
        </p:xfrm>
        <a:graphic>
          <a:graphicData uri="http://schemas.openxmlformats.org/drawingml/2006/table">
            <a:tbl>
              <a:tblPr/>
              <a:tblGrid>
                <a:gridCol w="339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4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6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2532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SEASON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/>
                      </a:r>
                      <a:b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Period-to-period change</a:t>
                      </a:r>
                    </a:p>
                  </a:txBody>
                  <a:tcPr marL="91435" marR="91435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LAST SUMMER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 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THIS SUMMER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 Forecast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Economy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Good momentum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Solid growth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GDP growth </a:t>
                      </a:r>
                    </a:p>
                  </a:txBody>
                  <a:tcPr marL="0" marR="9143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2.3%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2.8%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Unemployment rate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4.3%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3.9%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Manufacturing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1.3%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2.7%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CPI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1.9%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2.8%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Consumer Sentiment Index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95.7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100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64B4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b="1" kern="1200" dirty="0">
                          <a:solidFill>
                            <a:srgbClr val="0C64B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Summer-to-summer pressure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b="1" kern="1200" dirty="0">
                          <a:solidFill>
                            <a:srgbClr val="0C64B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0E3F07-DDFB-466A-A983-898051C5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94" y="5293067"/>
            <a:ext cx="673100" cy="144236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IHS Economics, May 2018</a:t>
            </a:r>
          </a:p>
        </p:txBody>
      </p:sp>
    </p:spTree>
    <p:extLst>
      <p:ext uri="{BB962C8B-B14F-4D97-AF65-F5344CB8AC3E}">
        <p14:creationId xmlns:p14="http://schemas.microsoft.com/office/powerpoint/2010/main" val="97085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Demand: </a:t>
            </a:r>
            <a:r>
              <a:rPr lang="en-US" sz="2800" dirty="0">
                <a:solidFill>
                  <a:srgbClr val="1164B4"/>
                </a:solidFill>
                <a:latin typeface="+mn-lt"/>
              </a:rPr>
              <a:t>Customer Demand</a:t>
            </a: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88329"/>
              </p:ext>
            </p:extLst>
          </p:nvPr>
        </p:nvGraphicFramePr>
        <p:xfrm>
          <a:off x="565489" y="1034009"/>
          <a:ext cx="8029625" cy="4899881"/>
        </p:xfrm>
        <a:graphic>
          <a:graphicData uri="http://schemas.openxmlformats.org/drawingml/2006/table">
            <a:tbl>
              <a:tblPr/>
              <a:tblGrid>
                <a:gridCol w="33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8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7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8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239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SUMMER SEASON</a:t>
                      </a:r>
                      <a:b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Period-to-period Change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LAST SUMMER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 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THIS SUMMER      </a:t>
                      </a: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 Forecast</a:t>
                      </a:r>
                    </a:p>
                  </a:txBody>
                  <a:tcPr marL="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Customer Gas Demand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Electric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Industrial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Residential/Commercial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Pipeline exports- Mexico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LNG exports (net)</a:t>
                      </a:r>
                    </a:p>
                  </a:txBody>
                  <a:tcPr marL="0" marR="91435" marT="0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69.7 Bcf/d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27.3 Bcf/d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20.5 Bcf/d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10.7 Bcf/d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4.2 Bcf/d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2.1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75.9 Bcf/d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30.0 Bcf/d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21.0 Bcf/d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11.5 Bcf/d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4.7 Bcf/d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3.7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Change from previous year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-1.3 %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+ 8.9 %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Growth sector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Industrial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+ 3%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Electric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+ 10%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Summer-to-summer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96066" y="5303045"/>
            <a:ext cx="762000" cy="482600"/>
          </a:xfrm>
          <a:prstGeom prst="rect">
            <a:avLst/>
          </a:prstGeom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Analysis, Inc.</a:t>
            </a:r>
          </a:p>
        </p:txBody>
      </p:sp>
    </p:spTree>
    <p:extLst>
      <p:ext uri="{BB962C8B-B14F-4D97-AF65-F5344CB8AC3E}">
        <p14:creationId xmlns:p14="http://schemas.microsoft.com/office/powerpoint/2010/main" val="216262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2CD5BB2-B43C-4D90-B5B6-83903E6E6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9" y="1715545"/>
            <a:ext cx="3737570" cy="4036326"/>
          </a:xfrm>
        </p:spPr>
        <p:txBody>
          <a:bodyPr/>
          <a:lstStyle/>
          <a:p>
            <a:r>
              <a:rPr lang="en-US" dirty="0"/>
              <a:t>Compared to last summer</a:t>
            </a:r>
          </a:p>
          <a:p>
            <a:pPr lvl="1"/>
            <a:r>
              <a:rPr lang="en-US" dirty="0"/>
              <a:t>Additional 10.6 GW of new natural gas capacity (approximately 2 </a:t>
            </a:r>
            <a:r>
              <a:rPr lang="en-US" dirty="0" err="1"/>
              <a:t>Bcf</a:t>
            </a:r>
            <a:r>
              <a:rPr lang="en-US" dirty="0"/>
              <a:t>/day)</a:t>
            </a:r>
          </a:p>
          <a:p>
            <a:r>
              <a:rPr lang="en-US" dirty="0"/>
              <a:t>Some temporary price-driven fuel switching to natural gas</a:t>
            </a:r>
          </a:p>
          <a:p>
            <a:pPr lvl="1"/>
            <a:r>
              <a:rPr lang="en-US" dirty="0"/>
              <a:t>More than 2017 when $2.97/MMBtu; </a:t>
            </a:r>
          </a:p>
          <a:p>
            <a:pPr lvl="1"/>
            <a:r>
              <a:rPr lang="en-US" dirty="0"/>
              <a:t>Less than 2016 when $2.56/MMBtu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21E1DF-B37F-465E-B3F8-DE04151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1168054"/>
          </a:xfrm>
        </p:spPr>
        <p:txBody>
          <a:bodyPr/>
          <a:lstStyle/>
          <a:p>
            <a:r>
              <a:rPr lang="en-US" sz="2400" dirty="0"/>
              <a:t>Power Sector:  </a:t>
            </a:r>
            <a:r>
              <a:rPr lang="en-US" sz="2400" dirty="0">
                <a:solidFill>
                  <a:srgbClr val="1164B4"/>
                </a:solidFill>
              </a:rPr>
              <a:t>Increased Natural Gas Burn Due to Permanent Structural Change &amp; Some Temporary Price-driven Switching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Analysis, Inc.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42" y="1715545"/>
            <a:ext cx="4158047" cy="3793157"/>
          </a:xfrm>
        </p:spPr>
      </p:pic>
    </p:spTree>
    <p:extLst>
      <p:ext uri="{BB962C8B-B14F-4D97-AF65-F5344CB8AC3E}">
        <p14:creationId xmlns:p14="http://schemas.microsoft.com/office/powerpoint/2010/main" val="11595331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B88804-ECBB-4A6C-9966-DEFAE55F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880604"/>
          </a:xfrm>
        </p:spPr>
        <p:txBody>
          <a:bodyPr/>
          <a:lstStyle/>
          <a:p>
            <a:r>
              <a:rPr lang="en-US" dirty="0">
                <a:solidFill>
                  <a:srgbClr val="1164B4"/>
                </a:solidFill>
              </a:rPr>
              <a:t>Regional Breakdown: </a:t>
            </a:r>
            <a:r>
              <a:rPr lang="en-US" dirty="0"/>
              <a:t>Demand from Power Sector for Summer Cooling Season April-September 2017 v. 2018</a:t>
            </a:r>
            <a:endParaRPr lang="en-US" dirty="0">
              <a:solidFill>
                <a:srgbClr val="1164B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F0D09-01AC-4C42-8465-3A76FA14208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03753" y="1843363"/>
            <a:ext cx="4062736" cy="4036326"/>
          </a:xfrm>
        </p:spPr>
        <p:txBody>
          <a:bodyPr tIns="0"/>
          <a:lstStyle/>
          <a:p>
            <a:r>
              <a:rPr lang="en-US" sz="2200" dirty="0"/>
              <a:t>Added 6 Gigawatts (GW) new gas-fired capacity in East </a:t>
            </a:r>
          </a:p>
          <a:p>
            <a:r>
              <a:rPr lang="en-US" sz="2200" dirty="0"/>
              <a:t>Nearly 2.5 GW added in South Central </a:t>
            </a:r>
          </a:p>
          <a:p>
            <a:r>
              <a:rPr lang="en-US" sz="2200" dirty="0"/>
              <a:t>About 2 GW added in Midwest</a:t>
            </a:r>
          </a:p>
          <a:p>
            <a:r>
              <a:rPr lang="en-US" sz="2200" dirty="0"/>
              <a:t>Low hydro in Southwest to boost regional natural gas power burn</a:t>
            </a: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643523" y="6538822"/>
            <a:ext cx="66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Analysis, Inc.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5" y="1832662"/>
            <a:ext cx="3258765" cy="4035425"/>
          </a:xfrm>
        </p:spPr>
      </p:pic>
      <p:sp>
        <p:nvSpPr>
          <p:cNvPr id="11" name="TextBox 10"/>
          <p:cNvSpPr txBox="1"/>
          <p:nvPr/>
        </p:nvSpPr>
        <p:spPr>
          <a:xfrm>
            <a:off x="867755" y="1312404"/>
            <a:ext cx="32587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AFC72B"/>
                </a:solidFill>
                <a:latin typeface="Calibri" charset="0"/>
                <a:ea typeface="Calibri" charset="0"/>
                <a:cs typeface="Calibri" charset="0"/>
              </a:rPr>
              <a:t>2017 LOOK BACK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16566" y="1631332"/>
            <a:ext cx="1906858" cy="0"/>
          </a:xfrm>
          <a:prstGeom prst="line">
            <a:avLst/>
          </a:prstGeom>
          <a:ln w="28575">
            <a:solidFill>
              <a:srgbClr val="AFC7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5739" y="1312404"/>
            <a:ext cx="32587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AFC72B"/>
                </a:solidFill>
                <a:latin typeface="Calibri" charset="0"/>
                <a:ea typeface="Calibri" charset="0"/>
                <a:cs typeface="Calibri" charset="0"/>
              </a:rPr>
              <a:t>2018 LOOK FORWARD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347516" y="1631332"/>
            <a:ext cx="2375210" cy="0"/>
          </a:xfrm>
          <a:prstGeom prst="line">
            <a:avLst/>
          </a:prstGeom>
          <a:ln w="28575">
            <a:solidFill>
              <a:srgbClr val="AFC7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833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7" b="-2248"/>
          <a:stretch/>
        </p:blipFill>
        <p:spPr bwMode="auto">
          <a:xfrm>
            <a:off x="565488" y="1329593"/>
            <a:ext cx="8001001" cy="51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8"/>
          <p:cNvSpPr txBox="1">
            <a:spLocks/>
          </p:cNvSpPr>
          <p:nvPr/>
        </p:nvSpPr>
        <p:spPr bwMode="gray">
          <a:xfrm>
            <a:off x="6397997" y="2552882"/>
            <a:ext cx="1843087" cy="23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FFFF"/>
              </a:buClr>
              <a:buFont typeface="Wingdings" charset="0"/>
              <a:buNone/>
            </a:pPr>
            <a:r>
              <a:rPr lang="en-US" sz="4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44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2200" dirty="0">
                <a:solidFill>
                  <a:schemeClr val="bg1"/>
                </a:solidFill>
                <a:cs typeface="Arial" charset="0"/>
              </a:rPr>
            </a:br>
            <a:r>
              <a:rPr lang="en-US" sz="2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Projects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2018-2021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2.0 </a:t>
            </a:r>
            <a:r>
              <a:rPr lang="en-US" sz="1800" b="1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/d</a:t>
            </a:r>
          </a:p>
          <a:p>
            <a:pPr eaLnBrk="1" hangingPunct="1">
              <a:buClr>
                <a:srgbClr val="FFFFFF"/>
              </a:buClr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Total Natural Gas Demand</a:t>
            </a:r>
            <a:endParaRPr lang="en-US" sz="1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endParaRPr lang="en-US" sz="1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579438" y="1482006"/>
            <a:ext cx="4947602" cy="89255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&gt;$135 Billion </a:t>
            </a:r>
            <a:b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Investment to Build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5660688" y="1482006"/>
            <a:ext cx="2905801" cy="89255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Increase of 3.4 </a:t>
            </a:r>
            <a:r>
              <a:rPr lang="en-US" sz="2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/d by 2021</a:t>
            </a:r>
          </a:p>
        </p:txBody>
      </p:sp>
      <p:sp>
        <p:nvSpPr>
          <p:cNvPr id="18442" name="Content Placeholder 8"/>
          <p:cNvSpPr txBox="1">
            <a:spLocks/>
          </p:cNvSpPr>
          <p:nvPr/>
        </p:nvSpPr>
        <p:spPr bwMode="gray">
          <a:xfrm>
            <a:off x="902916" y="2451084"/>
            <a:ext cx="2317750" cy="23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FFFF"/>
              </a:buClr>
              <a:buFont typeface="Wingdings" charset="0"/>
              <a:buNone/>
            </a:pPr>
            <a:r>
              <a:rPr lang="en-US" sz="4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</a:p>
          <a:p>
            <a:pPr eaLnBrk="1" hangingPunct="1">
              <a:spcAft>
                <a:spcPts val="600"/>
              </a:spcAft>
              <a:buClr>
                <a:srgbClr val="FFFFFF"/>
              </a:buClr>
              <a:buFont typeface="Wingdings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Projects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2015-2017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1.4 </a:t>
            </a:r>
            <a:r>
              <a:rPr lang="en-US" sz="1800" b="1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/d 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Total Natural Gas Demand</a:t>
            </a:r>
            <a:endParaRPr lang="en-US" sz="1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565489" y="281325"/>
            <a:ext cx="8007011" cy="971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>
                <a:solidFill>
                  <a:prstClr val="black"/>
                </a:solidFill>
                <a:latin typeface="Calibri" charset="0"/>
                <a:ea typeface="MS PGothic" charset="0"/>
                <a:cs typeface="Tahoma"/>
              </a:rPr>
              <a:t>Focus: Industrial Demand Peak Growth Phase</a:t>
            </a:r>
          </a:p>
          <a:p>
            <a:pPr algn="l"/>
            <a:r>
              <a:rPr lang="en-US" sz="2200" b="1" dirty="0">
                <a:solidFill>
                  <a:srgbClr val="0C64B4"/>
                </a:solidFill>
                <a:latin typeface="Calibri" charset="0"/>
                <a:ea typeface="MS PGothic" charset="0"/>
                <a:cs typeface="Tahoma"/>
              </a:rPr>
              <a:t>Natural Gas Spurring 76 Major Industrial Projects 2015–2021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308644" y="6474387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Analysis, May 2018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73868" y="6474387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Photo courtesy: Chevron U.S.A. Inc., 2017 (Pascagoula)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5673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30365</TotalTime>
  <Words>760</Words>
  <Application>Microsoft Office PowerPoint</Application>
  <PresentationFormat>Letter Paper (8.5x11 in)</PresentationFormat>
  <Paragraphs>244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Tahoma</vt:lpstr>
      <vt:lpstr>Wingdings</vt:lpstr>
      <vt:lpstr>Office Theme</vt:lpstr>
      <vt:lpstr>PowerPoint Presentation</vt:lpstr>
      <vt:lpstr>Understanding the Symbols</vt:lpstr>
      <vt:lpstr>2018 Summer Outlook: Outline </vt:lpstr>
      <vt:lpstr>Demand: Summer Weather</vt:lpstr>
      <vt:lpstr>Demand: Economy</vt:lpstr>
      <vt:lpstr>Demand: Customer Demand</vt:lpstr>
      <vt:lpstr>Power Sector:  Increased Natural Gas Burn Due to Permanent Structural Change &amp; Some Temporary Price-driven Switching </vt:lpstr>
      <vt:lpstr>Regional Breakdown: Demand from Power Sector for Summer Cooling Season April-September 2017 v. 2018</vt:lpstr>
      <vt:lpstr>PowerPoint Presentation</vt:lpstr>
      <vt:lpstr>Demand:  U.S. LNG Exports Grow as Projects  Come Online 2016-2020</vt:lpstr>
      <vt:lpstr>Demand: Summer Storage</vt:lpstr>
      <vt:lpstr>Supply: Summer Production – RECORD PRODUCTION</vt:lpstr>
      <vt:lpstr>Focus on Supply:  Northeast Pipeline Takeaway Capacity to Increase 7-8 Bcf/day </vt:lpstr>
      <vt:lpstr>Summer Outlook: Wild Cards</vt:lpstr>
      <vt:lpstr>This Season’s Summer Outlook</vt:lpstr>
      <vt:lpstr>Natural Gas Outlook: Summer of Flexibility</vt:lpstr>
      <vt:lpstr>About NGSA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 O'Malley</dc:creator>
  <cp:lastModifiedBy>hpeters</cp:lastModifiedBy>
  <cp:revision>1739</cp:revision>
  <cp:lastPrinted>2018-05-29T19:57:46Z</cp:lastPrinted>
  <dcterms:created xsi:type="dcterms:W3CDTF">2008-09-20T12:29:03Z</dcterms:created>
  <dcterms:modified xsi:type="dcterms:W3CDTF">2018-05-31T14:34:20Z</dcterms:modified>
</cp:coreProperties>
</file>