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8" r:id="rId2"/>
    <p:sldId id="326" r:id="rId3"/>
    <p:sldId id="291" r:id="rId4"/>
    <p:sldId id="327" r:id="rId5"/>
    <p:sldId id="343" r:id="rId6"/>
    <p:sldId id="344" r:id="rId7"/>
    <p:sldId id="345" r:id="rId8"/>
    <p:sldId id="371" r:id="rId9"/>
    <p:sldId id="378" r:id="rId10"/>
    <p:sldId id="375" r:id="rId11"/>
    <p:sldId id="346" r:id="rId12"/>
    <p:sldId id="347" r:id="rId13"/>
    <p:sldId id="370" r:id="rId14"/>
    <p:sldId id="374" r:id="rId15"/>
    <p:sldId id="348" r:id="rId16"/>
    <p:sldId id="349" r:id="rId17"/>
    <p:sldId id="350" r:id="rId18"/>
    <p:sldId id="376" r:id="rId19"/>
    <p:sldId id="335" r:id="rId20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5">
          <p15:clr>
            <a:srgbClr val="A4A3A4"/>
          </p15:clr>
        </p15:guide>
        <p15:guide id="2" pos="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D23"/>
    <a:srgbClr val="DF692A"/>
    <a:srgbClr val="4ABDE0"/>
    <a:srgbClr val="0C64B4"/>
    <a:srgbClr val="1164B4"/>
    <a:srgbClr val="20629D"/>
    <a:srgbClr val="2877BF"/>
    <a:srgbClr val="AFC72B"/>
    <a:srgbClr val="007AC1"/>
    <a:srgbClr val="13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6829" autoAdjust="0"/>
    <p:restoredTop sz="92445"/>
  </p:normalViewPr>
  <p:slideViewPr>
    <p:cSldViewPr snapToGrid="0">
      <p:cViewPr>
        <p:scale>
          <a:sx n="126" d="100"/>
          <a:sy n="126" d="100"/>
        </p:scale>
        <p:origin x="822" y="72"/>
      </p:cViewPr>
      <p:guideLst>
        <p:guide orient="horz" pos="245"/>
        <p:guide pos="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60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35CF82-9698-1145-B9DC-688BE3D2BBD3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20151"/>
            <a:ext cx="304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D312A2-A1F7-D348-9E28-14ED3EEFF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ED96473-B205-3946-8898-B7DC2A0B8244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AAA649-492A-384A-B310-D2454E936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250" y="4483102"/>
            <a:ext cx="5607050" cy="41830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3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endParaRPr lang="en-US" altLang="ja-JP" sz="2500" dirty="0">
              <a:latin typeface="Calibri" charset="0"/>
              <a:ea typeface="MS PGothic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9E286F5-D90A-924C-BEDB-07A31FC407CF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4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5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708025"/>
            <a:ext cx="46482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5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endParaRPr lang="en-US" dirty="0" smtClean="0"/>
          </a:p>
          <a:p>
            <a:pPr marL="0" lvl="1"/>
            <a:endParaRPr lang="en-US" dirty="0"/>
          </a:p>
          <a:p>
            <a:pPr marL="0"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1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400" dirty="0">
              <a:latin typeface="Calibri" charset="0"/>
              <a:ea typeface="MS PGothic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DDB4C1E-1AF7-3C45-B0D8-1E0D6A00E1BC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55C6B0D-E5DF-4F49-A26F-9CF2175F318B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ACA1CC4-4F4A-074B-86C8-9A3B36B2FD7C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6491E48-D450-8E44-83EA-146505DA6EF4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AA649-492A-384A-B310-D2454E9364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65489" y="885918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2017-2018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 WINTER</a:t>
            </a:r>
            <a:r>
              <a:rPr lang="en-US" sz="1500" b="1" spc="0" baseline="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1402" y="1015977"/>
            <a:ext cx="7985845" cy="473589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891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in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506975" y="6292675"/>
            <a:ext cx="637025" cy="24372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568192" y="1715545"/>
            <a:ext cx="7999259" cy="40363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2017-2018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 WINTER</a:t>
            </a:r>
            <a:r>
              <a:rPr lang="en-US" sz="1500" b="1" spc="0" baseline="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9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65489" y="885918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1402" y="1015977"/>
            <a:ext cx="7985845" cy="473589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2017-2018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 WINTER</a:t>
            </a:r>
            <a:r>
              <a:rPr lang="en-US" sz="1500" b="1" spc="0" baseline="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No Watermark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1402" y="1015977"/>
            <a:ext cx="3938357" cy="473589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5489" y="885918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26522" y="1015977"/>
            <a:ext cx="3938357" cy="473589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2017-2018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 WINTER</a:t>
            </a:r>
            <a:r>
              <a:rPr lang="en-US" sz="1500" b="1" spc="0" baseline="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4602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ine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68192" y="1715545"/>
            <a:ext cx="7999259" cy="40363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C1CD23"/>
              </a:buClr>
              <a:buFont typeface="Wingdings" charset="2"/>
              <a:buChar char="§"/>
              <a:defRPr sz="2400"/>
            </a:lvl1pPr>
            <a:lvl2pPr marL="7429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buSzPct val="120000"/>
              <a:buFont typeface="Arial" panose="020B0604020202020204" pitchFamily="34" charset="0"/>
              <a:buChar char="–"/>
              <a:defRPr sz="1800"/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C1CD23"/>
              </a:buClr>
              <a:defRPr sz="1600"/>
            </a:lvl4pPr>
            <a:lvl5pPr>
              <a:spcBef>
                <a:spcPts val="5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06975" y="6238168"/>
            <a:ext cx="637025" cy="323165"/>
          </a:xfrm>
          <a:prstGeom prst="rect">
            <a:avLst/>
          </a:prstGeom>
          <a:noFill/>
        </p:spPr>
        <p:txBody>
          <a:bodyPr t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AABCBD12-8012-3C43-89F2-D76F1C796381}" type="slidenum">
              <a:rPr lang="en-US" sz="1400" smtClean="0">
                <a:solidFill>
                  <a:schemeClr val="bg1"/>
                </a:solidFill>
              </a:rPr>
              <a:pPr algn="l" eaLnBrk="1" hangingPunct="1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07283" y="6228623"/>
            <a:ext cx="27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|</a:t>
            </a:r>
            <a:endParaRPr lang="en-US" sz="14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59197" y="6238168"/>
            <a:ext cx="2771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2017-2018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 WINTER</a:t>
            </a:r>
            <a:r>
              <a:rPr lang="en-US" sz="1500" b="1" spc="0" baseline="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0" dirty="0" smtClean="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1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3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4D605-133B-4C29-B6CC-544841FFF26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12791-620B-422C-ABA1-29FABAB9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5" r:id="rId2"/>
    <p:sldLayoutId id="2147483850" r:id="rId3"/>
    <p:sldLayoutId id="2147483846" r:id="rId4"/>
    <p:sldLayoutId id="2147483853" r:id="rId5"/>
    <p:sldLayoutId id="2147483851" r:id="rId6"/>
    <p:sldLayoutId id="2147483829" r:id="rId7"/>
    <p:sldLayoutId id="2147483854" r:id="rId8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43" y="6228008"/>
            <a:ext cx="3048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0" dirty="0" err="1" smtClean="0">
                <a:solidFill>
                  <a:srgbClr val="FFFFFF"/>
                </a:solidFill>
                <a:latin typeface="Calibri"/>
                <a:cs typeface="Calibri"/>
              </a:rPr>
              <a:t>www.ngsa.org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4464050"/>
            <a:ext cx="7772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60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2017-2018 Winter Outlook</a:t>
            </a:r>
            <a:endParaRPr lang="en-US" sz="60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257800"/>
            <a:ext cx="7772400" cy="336550"/>
          </a:xfrm>
          <a:prstGeom prst="rect">
            <a:avLst/>
          </a:prstGeom>
        </p:spPr>
        <p:txBody>
          <a:bodyPr lIns="0" tIns="0" rIns="0" bIns="0"/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SzPct val="78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Markets Matter</a:t>
            </a:r>
            <a:endParaRPr lang="en-US" sz="32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7" b="-2248"/>
          <a:stretch/>
        </p:blipFill>
        <p:spPr bwMode="auto">
          <a:xfrm>
            <a:off x="565488" y="1329593"/>
            <a:ext cx="8001001" cy="51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ontent Placeholder 8"/>
          <p:cNvSpPr txBox="1">
            <a:spLocks/>
          </p:cNvSpPr>
          <p:nvPr/>
        </p:nvSpPr>
        <p:spPr bwMode="gray">
          <a:xfrm>
            <a:off x="3984308" y="2552882"/>
            <a:ext cx="1843087" cy="23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FFFF"/>
              </a:buClr>
              <a:buFont typeface="Wingdings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11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2200" dirty="0">
                <a:solidFill>
                  <a:schemeClr val="bg1"/>
                </a:solidFill>
                <a:cs typeface="Arial" charset="0"/>
              </a:rPr>
            </a:br>
            <a:r>
              <a:rPr lang="en-US" sz="2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Expansions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8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	Petrochemical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1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Fertilizer</a:t>
            </a:r>
            <a:endParaRPr lang="en-US" sz="1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579438" y="1482006"/>
            <a:ext cx="4947602" cy="892552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$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135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Billion 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Investment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 Build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5660688" y="1482006"/>
            <a:ext cx="2905801" cy="892552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Increase of 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4.3 </a:t>
            </a:r>
            <a:r>
              <a:rPr lang="en-US" sz="26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Bcf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/d by 2022</a:t>
            </a:r>
            <a:endParaRPr lang="en-US" sz="2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442" name="Content Placeholder 8"/>
          <p:cNvSpPr txBox="1">
            <a:spLocks/>
          </p:cNvSpPr>
          <p:nvPr/>
        </p:nvSpPr>
        <p:spPr bwMode="gray">
          <a:xfrm>
            <a:off x="806450" y="2552882"/>
            <a:ext cx="2317750" cy="23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  <a:tab pos="3444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FFFF"/>
              </a:buClr>
              <a:buFont typeface="Wingdings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59</a:t>
            </a:r>
            <a:r>
              <a:rPr lang="en-US" sz="22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2200" dirty="0">
                <a:solidFill>
                  <a:schemeClr val="bg1"/>
                </a:solidFill>
                <a:cs typeface="Arial" charset="0"/>
              </a:rPr>
            </a:br>
            <a:r>
              <a:rPr lang="en-US" sz="2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New Projects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47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	Petrochemical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Fertilizer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 Steel</a:t>
            </a:r>
          </a:p>
          <a:p>
            <a:pPr eaLnBrk="1" hangingPunct="1">
              <a:buClr>
                <a:srgbClr val="FFFFFF"/>
              </a:buClr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 Gas-to-Liquids</a:t>
            </a:r>
            <a:endParaRPr lang="en-US" sz="1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565489" y="281325"/>
            <a:ext cx="8007011" cy="971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 smtClean="0">
                <a:solidFill>
                  <a:prstClr val="black"/>
                </a:solidFill>
                <a:latin typeface="Calibri" charset="0"/>
                <a:ea typeface="MS PGothic" charset="0"/>
                <a:cs typeface="Tahoma"/>
              </a:rPr>
              <a:t>Focus: Industrial Demand Peak Growth Phase</a:t>
            </a:r>
          </a:p>
          <a:p>
            <a:pPr algn="l"/>
            <a:r>
              <a:rPr lang="en-US" sz="2200" b="1" dirty="0" smtClean="0">
                <a:solidFill>
                  <a:srgbClr val="0C64B4"/>
                </a:solidFill>
                <a:latin typeface="Calibri" charset="0"/>
                <a:ea typeface="MS PGothic" charset="0"/>
                <a:cs typeface="Tahoma"/>
              </a:rPr>
              <a:t>Natural </a:t>
            </a:r>
            <a:r>
              <a:rPr lang="en-US" sz="2200" b="1" dirty="0">
                <a:solidFill>
                  <a:srgbClr val="0C64B4"/>
                </a:solidFill>
                <a:latin typeface="Calibri" charset="0"/>
                <a:ea typeface="MS PGothic" charset="0"/>
                <a:cs typeface="Tahoma"/>
              </a:rPr>
              <a:t>Gas Spurring </a:t>
            </a:r>
            <a:r>
              <a:rPr lang="en-US" sz="2200" b="1" dirty="0" smtClean="0">
                <a:solidFill>
                  <a:srgbClr val="0C64B4"/>
                </a:solidFill>
                <a:latin typeface="Calibri" charset="0"/>
                <a:ea typeface="MS PGothic" charset="0"/>
                <a:cs typeface="Tahoma"/>
              </a:rPr>
              <a:t>70 </a:t>
            </a:r>
            <a:r>
              <a:rPr lang="en-US" sz="2200" b="1" dirty="0">
                <a:solidFill>
                  <a:srgbClr val="0C64B4"/>
                </a:solidFill>
                <a:latin typeface="Calibri" charset="0"/>
                <a:ea typeface="MS PGothic" charset="0"/>
                <a:cs typeface="Tahoma"/>
              </a:rPr>
              <a:t>Major Industrial Projects </a:t>
            </a:r>
            <a:r>
              <a:rPr lang="en-US" sz="2200" b="1" dirty="0" smtClean="0">
                <a:solidFill>
                  <a:srgbClr val="0C64B4"/>
                </a:solidFill>
                <a:latin typeface="Calibri" charset="0"/>
                <a:ea typeface="MS PGothic" charset="0"/>
                <a:cs typeface="Tahoma"/>
              </a:rPr>
              <a:t>2016–2022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308644" y="6474387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</a:t>
            </a:r>
            <a:r>
              <a:rPr lang="en-US" sz="1200" dirty="0" smtClean="0">
                <a:latin typeface="Calibri"/>
                <a:cs typeface="Calibri"/>
              </a:rPr>
              <a:t>Source: Energy Ventures Analysis, Sept. 2017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73868" y="6474387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latin typeface="Calibri"/>
                <a:cs typeface="Calibri"/>
              </a:rPr>
              <a:t>Photo courtesy: Chevron U.S.A. Inc., 2017 (Pascagoula)</a:t>
            </a:r>
            <a:endParaRPr lang="en-US" sz="1200" dirty="0">
              <a:latin typeface="Calibri"/>
              <a:cs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2514" y="2552882"/>
            <a:ext cx="219709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1CD23"/>
                </a:solidFill>
                <a:latin typeface="Calibri" charset="0"/>
                <a:ea typeface="Calibri" charset="0"/>
                <a:cs typeface="Calibri" charset="0"/>
              </a:rPr>
              <a:t>In addition to 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48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COMPLETED Projects 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 additional $28 Billion and 1.6 </a:t>
            </a:r>
            <a:r>
              <a:rPr lang="en-US" sz="18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Bcf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/d from 2010-2015</a:t>
            </a:r>
            <a:endParaRPr lang="en-US" sz="1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22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Supply: </a:t>
            </a:r>
            <a:r>
              <a:rPr lang="en-US" sz="2800" dirty="0" smtClean="0">
                <a:solidFill>
                  <a:srgbClr val="0C64B4"/>
                </a:solidFill>
                <a:latin typeface="+mn-lt"/>
              </a:rPr>
              <a:t>Winter Storage</a:t>
            </a:r>
            <a:endParaRPr lang="en-US" sz="2800" dirty="0">
              <a:solidFill>
                <a:srgbClr val="0C64B4"/>
              </a:solidFill>
              <a:latin typeface="+mn-lt"/>
            </a:endParaRP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57269"/>
              </p:ext>
            </p:extLst>
          </p:nvPr>
        </p:nvGraphicFramePr>
        <p:xfrm>
          <a:off x="565489" y="1055573"/>
          <a:ext cx="8007010" cy="4677480"/>
        </p:xfrm>
        <a:graphic>
          <a:graphicData uri="http://schemas.openxmlformats.org/drawingml/2006/table">
            <a:tbl>
              <a:tblPr/>
              <a:tblGrid>
                <a:gridCol w="334855"/>
                <a:gridCol w="3508401"/>
                <a:gridCol w="2081877"/>
                <a:gridCol w="2081877"/>
              </a:tblGrid>
              <a:tr h="1104618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Winter Season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Period-to-period change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Last Winter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2016-2017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This Winter     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2017-2018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FORECAST</a:t>
                      </a:r>
                    </a:p>
                  </a:txBody>
                  <a:tcPr marL="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</a:tr>
              <a:tr h="8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Start-of-winter inventory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3,986 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3,850 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1" charset="-128"/>
                          <a:cs typeface="Calibri"/>
                        </a:rPr>
                        <a:t>Compared to 5-year average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1" charset="-128"/>
                          <a:cs typeface="Calibri"/>
                        </a:rPr>
                        <a:t>(Percent of total storage inventory)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2% greater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1% lower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New storage capacity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31 Bcf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Est. 0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Bcf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2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64B4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Winter-to-winter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655097" y="6538454"/>
            <a:ext cx="6660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</a:t>
            </a:r>
            <a:r>
              <a:rPr lang="en-US" sz="1200" dirty="0" smtClean="0">
                <a:latin typeface="Calibri"/>
                <a:cs typeface="Calibri"/>
              </a:rPr>
              <a:t>Sources</a:t>
            </a:r>
            <a:r>
              <a:rPr lang="en-US" sz="1200" dirty="0">
                <a:latin typeface="Calibri"/>
                <a:cs typeface="Calibri"/>
              </a:rPr>
              <a:t>: Energy Information </a:t>
            </a:r>
            <a:r>
              <a:rPr lang="en-US" sz="1200" dirty="0" smtClean="0">
                <a:latin typeface="Calibri"/>
                <a:cs typeface="Calibri"/>
              </a:rPr>
              <a:t>Administration and Energy Ventures Analysis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40" y="5324133"/>
            <a:ext cx="673100" cy="1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Supply: </a:t>
            </a:r>
            <a:r>
              <a:rPr lang="en-US" sz="2800" dirty="0" smtClean="0">
                <a:solidFill>
                  <a:srgbClr val="0C64B4"/>
                </a:solidFill>
                <a:latin typeface="+mn-lt"/>
              </a:rPr>
              <a:t>Winter Production and Imports</a:t>
            </a:r>
            <a:endParaRPr lang="en-US" sz="2800" dirty="0">
              <a:solidFill>
                <a:srgbClr val="0C64B4"/>
              </a:solidFill>
              <a:latin typeface="+mn-lt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2759365" y="6539144"/>
            <a:ext cx="5556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Ventures Analysis</a:t>
            </a:r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20692"/>
              </p:ext>
            </p:extLst>
          </p:nvPr>
        </p:nvGraphicFramePr>
        <p:xfrm>
          <a:off x="565489" y="1062990"/>
          <a:ext cx="8007012" cy="3061512"/>
        </p:xfrm>
        <a:graphic>
          <a:graphicData uri="http://schemas.openxmlformats.org/drawingml/2006/table">
            <a:tbl>
              <a:tblPr/>
              <a:tblGrid>
                <a:gridCol w="334855"/>
                <a:gridCol w="3062055"/>
                <a:gridCol w="2387600"/>
                <a:gridCol w="2222502"/>
              </a:tblGrid>
              <a:tr h="1142681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Winter Season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Period-to-period change</a:t>
                      </a:r>
                    </a:p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Last Winter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2016-2017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This Winter     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2017-2018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FORECAST</a:t>
                      </a:r>
                    </a:p>
                  </a:txBody>
                  <a:tcPr marL="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</a:tr>
              <a:tr h="6152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    Winter average production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     (Lower 48)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    70.7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    76.4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641">
                <a:tc gridSpan="2"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    Canadian imports (net)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      5.5 Bcf/d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      5.5 Bcf/d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64B4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Winter-to-Winter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687" y="3565509"/>
            <a:ext cx="689081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128" y="2463566"/>
            <a:ext cx="3239121" cy="2299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182" y="2893439"/>
            <a:ext cx="1884210" cy="13072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Winter Production Sources </a:t>
            </a:r>
            <a:br>
              <a:rPr lang="en-US" dirty="0" smtClean="0"/>
            </a:br>
            <a:r>
              <a:rPr lang="en-US" dirty="0" smtClean="0">
                <a:solidFill>
                  <a:srgbClr val="0C64B4"/>
                </a:solidFill>
              </a:rPr>
              <a:t>Bolster Flexibility and Reliability</a:t>
            </a:r>
            <a:endParaRPr lang="en-US" dirty="0">
              <a:solidFill>
                <a:srgbClr val="0C64B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545" y="5878517"/>
            <a:ext cx="5104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Projected Winter Production Sources 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954779" y="6539144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</a:t>
            </a:r>
            <a:r>
              <a:rPr lang="en-US" sz="1200" dirty="0" smtClean="0">
                <a:latin typeface="Calibri"/>
                <a:cs typeface="Calibri"/>
              </a:rPr>
              <a:t>Sources: Energy Ventures Analysis, EIA, </a:t>
            </a:r>
            <a:r>
              <a:rPr lang="en-US" sz="1200" dirty="0" err="1" smtClean="0">
                <a:latin typeface="Calibri"/>
                <a:cs typeface="Calibri"/>
              </a:rPr>
              <a:t>PointLogic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endParaRPr lang="en-US" sz="1200" dirty="0">
              <a:latin typeface="Calibri"/>
              <a:cs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5489" y="118224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09" y="1727773"/>
            <a:ext cx="4676535" cy="32306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74104" y="2021528"/>
            <a:ext cx="3263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U.S. Shale Production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9128" y="4831429"/>
            <a:ext cx="333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Map source: U.S. Energy Information Administration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7827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Hurricane Impact on Daily Prices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srgbClr val="0C64B4"/>
                </a:solidFill>
              </a:rPr>
              <a:t>What a Difference a Decade Makes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1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954779" y="6539144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</a:t>
            </a:r>
            <a:r>
              <a:rPr lang="en-US" sz="1200" dirty="0" smtClean="0">
                <a:latin typeface="Calibri"/>
                <a:cs typeface="Calibri"/>
              </a:rPr>
              <a:t>Gas Daily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74" y="1361131"/>
            <a:ext cx="7304520" cy="46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1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Winter Outlook: </a:t>
            </a:r>
            <a:r>
              <a:rPr lang="en-US" sz="2800" dirty="0" smtClean="0">
                <a:solidFill>
                  <a:srgbClr val="0C64B4"/>
                </a:solidFill>
                <a:latin typeface="+mn-lt"/>
              </a:rPr>
              <a:t>Wild Cards</a:t>
            </a:r>
            <a:endParaRPr lang="en-US" sz="2800" dirty="0">
              <a:solidFill>
                <a:srgbClr val="0C64B4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33" y="1021818"/>
            <a:ext cx="7204234" cy="50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18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This Season’s Winter Outlook</a:t>
            </a:r>
            <a:endParaRPr lang="en-US" sz="2800" dirty="0">
              <a:solidFill>
                <a:srgbClr val="007AC1"/>
              </a:solidFill>
              <a:latin typeface="+mn-lt"/>
            </a:endParaRP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94646"/>
              </p:ext>
            </p:extLst>
          </p:nvPr>
        </p:nvGraphicFramePr>
        <p:xfrm>
          <a:off x="565491" y="1007807"/>
          <a:ext cx="8007009" cy="4760451"/>
        </p:xfrm>
        <a:graphic>
          <a:graphicData uri="http://schemas.openxmlformats.org/drawingml/2006/table">
            <a:tbl>
              <a:tblPr/>
              <a:tblGrid>
                <a:gridCol w="945410"/>
                <a:gridCol w="4467670"/>
                <a:gridCol w="2593929"/>
              </a:tblGrid>
              <a:tr h="884903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Winter Season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Period-to-period change</a:t>
                      </a:r>
                    </a:p>
                  </a:txBody>
                  <a:tcPr marL="731520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This Winter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2017-2018  FORECAST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</a:tr>
              <a:tr h="60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itchFamily="1" charset="-128"/>
                          <a:cs typeface="Calibri"/>
                        </a:rPr>
                        <a:t>Weather</a:t>
                      </a:r>
                    </a:p>
                  </a:txBody>
                  <a:tcPr marL="0" marR="91435" marT="0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Economy</a:t>
                      </a:r>
                    </a:p>
                  </a:txBody>
                  <a:tcPr marL="0" marR="9143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Overall demand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Storage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Winter supply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Winter-to-winter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28" y="2803822"/>
            <a:ext cx="459736" cy="98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36871" y="2129389"/>
            <a:ext cx="470651" cy="298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36871" y="3306617"/>
            <a:ext cx="470651" cy="298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042328" y="4483949"/>
            <a:ext cx="470651" cy="298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43" y="5287439"/>
            <a:ext cx="459736" cy="98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43" y="3991203"/>
            <a:ext cx="459736" cy="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Natural Gas Outlook: </a:t>
            </a:r>
            <a:r>
              <a:rPr lang="en-US" dirty="0" smtClean="0">
                <a:solidFill>
                  <a:srgbClr val="007AC1"/>
                </a:solidFill>
              </a:rPr>
              <a:t>Flexible, Stable Gas Market</a:t>
            </a:r>
            <a:endParaRPr lang="en-US" sz="2800" dirty="0">
              <a:solidFill>
                <a:srgbClr val="1164B4"/>
              </a:solidFill>
              <a:latin typeface="+mn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91402" y="1015977"/>
            <a:ext cx="8081098" cy="5020755"/>
          </a:xfrm>
        </p:spPr>
        <p:txBody>
          <a:bodyPr/>
          <a:lstStyle/>
          <a:p>
            <a:r>
              <a:rPr lang="en-US" dirty="0" smtClean="0"/>
              <a:t>Record demand to surpass Polar Vortex winter 2013-2014</a:t>
            </a:r>
          </a:p>
          <a:p>
            <a:pPr lvl="1"/>
            <a:r>
              <a:rPr lang="en-US" dirty="0" smtClean="0"/>
              <a:t>Residential/commercial demand increases</a:t>
            </a:r>
          </a:p>
          <a:p>
            <a:pPr lvl="1"/>
            <a:r>
              <a:rPr lang="en-US" dirty="0" smtClean="0"/>
              <a:t>Exports – LNG and pipeline – increase, but remain small slice of overall demand, provide stability in market demand </a:t>
            </a:r>
          </a:p>
          <a:p>
            <a:pPr lvl="1"/>
            <a:r>
              <a:rPr lang="en-US" dirty="0" smtClean="0"/>
              <a:t>Slight growth in electric and industrial demand</a:t>
            </a:r>
          </a:p>
          <a:p>
            <a:r>
              <a:rPr lang="en-US" dirty="0" smtClean="0"/>
              <a:t>Robust </a:t>
            </a:r>
            <a:r>
              <a:rPr lang="en-US" dirty="0"/>
              <a:t>winter </a:t>
            </a:r>
            <a:r>
              <a:rPr lang="en-US" dirty="0" smtClean="0"/>
              <a:t>supply and storage ample to meet demand</a:t>
            </a:r>
            <a:endParaRPr lang="en-US" strike="sngStrike" dirty="0"/>
          </a:p>
          <a:p>
            <a:pPr lvl="1"/>
            <a:r>
              <a:rPr lang="en-US" dirty="0"/>
              <a:t>Efficiencies in drilling and production </a:t>
            </a:r>
            <a:r>
              <a:rPr lang="en-US" dirty="0" smtClean="0"/>
              <a:t>continue to make </a:t>
            </a:r>
            <a:r>
              <a:rPr lang="en-US" dirty="0"/>
              <a:t>wells </a:t>
            </a:r>
            <a:r>
              <a:rPr lang="en-US" dirty="0" smtClean="0"/>
              <a:t>productive </a:t>
            </a:r>
            <a:r>
              <a:rPr lang="en-US" dirty="0"/>
              <a:t>at lower cost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Diverse supply sources contribute to greater </a:t>
            </a:r>
            <a:r>
              <a:rPr lang="en-US" dirty="0" smtClean="0"/>
              <a:t>flexibility and resilience evidenced by limited supply impact of Harvey and Irma</a:t>
            </a:r>
          </a:p>
          <a:p>
            <a:pPr lvl="1"/>
            <a:r>
              <a:rPr lang="en-US" dirty="0"/>
              <a:t>Storage </a:t>
            </a:r>
            <a:r>
              <a:rPr lang="en-US" dirty="0" smtClean="0"/>
              <a:t>to provide further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Represents major producers and suppliers of </a:t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domestic natural gas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Integrated and independent companies: 14 </a:t>
            </a:r>
            <a:r>
              <a:rPr lang="en-US" dirty="0" smtClean="0">
                <a:latin typeface="Calibri" charset="0"/>
                <a:ea typeface="MS PGothic" charset="0"/>
              </a:rPr>
              <a:t>members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MS PGothic" charset="0"/>
              </a:rPr>
              <a:t>Founded in 1965</a:t>
            </a:r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Only </a:t>
            </a:r>
            <a:r>
              <a:rPr lang="en-US" dirty="0" smtClean="0">
                <a:latin typeface="Calibri" charset="0"/>
                <a:ea typeface="MS PGothic" charset="0"/>
              </a:rPr>
              <a:t>national </a:t>
            </a:r>
            <a:r>
              <a:rPr lang="en-US" dirty="0">
                <a:latin typeface="Calibri" charset="0"/>
                <a:ea typeface="MS PGothic" charset="0"/>
              </a:rPr>
              <a:t>natural gas association representing producers and suppliers with a dedicated focus on downstream issues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Promotes benefits of competitive natural gas markets, resulting in reliable and efficient transportation and delivery, increased supply and demand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Combined with the Center for LNG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Calibri" charset="0"/>
                <a:ea typeface="MS PGothic" charset="0"/>
              </a:rPr>
              <a:t>About NGSA</a:t>
            </a:r>
          </a:p>
        </p:txBody>
      </p:sp>
    </p:spTree>
    <p:extLst>
      <p:ext uri="{BB962C8B-B14F-4D97-AF65-F5344CB8AC3E}">
        <p14:creationId xmlns:p14="http://schemas.microsoft.com/office/powerpoint/2010/main" val="116558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 txBox="1">
            <a:spLocks/>
          </p:cNvSpPr>
          <p:nvPr/>
        </p:nvSpPr>
        <p:spPr bwMode="auto">
          <a:xfrm>
            <a:off x="685800" y="4464050"/>
            <a:ext cx="7772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60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2017-2018 Winter Outlook</a:t>
            </a:r>
            <a:endParaRPr lang="en-US" sz="60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5257800"/>
            <a:ext cx="7772400" cy="336550"/>
          </a:xfrm>
          <a:prstGeom prst="rect">
            <a:avLst/>
          </a:prstGeom>
        </p:spPr>
        <p:txBody>
          <a:bodyPr lIns="0" tIns="0" rIns="0" bIns="0"/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SzPct val="78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Markets Matter</a:t>
            </a:r>
            <a:endParaRPr lang="en-US" sz="32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4813619" y="223986"/>
            <a:ext cx="3314382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Contact:</a:t>
            </a:r>
          </a:p>
          <a:p>
            <a:pPr eaLnBrk="1" hangingPunct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Daphne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Magnuson</a:t>
            </a:r>
          </a:p>
          <a:p>
            <a:pPr eaLnBrk="1" hangingPunct="1"/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dmagnuson@ngsa.org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eaLnBrk="1" hangingPunct="1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@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natgas_ngsa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eaLnBrk="1" hangingPunct="1"/>
            <a:r>
              <a:rPr lang="en-US" sz="1400" b="1" dirty="0" err="1">
                <a:solidFill>
                  <a:srgbClr val="0C64B4"/>
                </a:solidFill>
                <a:latin typeface="Calibri"/>
                <a:cs typeface="Calibri"/>
              </a:rPr>
              <a:t>www.ngsa.org</a:t>
            </a:r>
            <a:endParaRPr lang="en-US" sz="1400" b="1" dirty="0">
              <a:solidFill>
                <a:srgbClr val="0C64B4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43" y="6228008"/>
            <a:ext cx="3048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0" dirty="0" err="1" smtClean="0">
                <a:solidFill>
                  <a:srgbClr val="FFFFFF"/>
                </a:solidFill>
                <a:latin typeface="Calibri"/>
                <a:cs typeface="Calibri"/>
              </a:rPr>
              <a:t>www.ngsa.org</a:t>
            </a:r>
            <a:endParaRPr lang="en-US" sz="1500" b="1" spc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4294967295"/>
          </p:nvPr>
        </p:nvSpPr>
        <p:spPr>
          <a:xfrm>
            <a:off x="492125" y="629920"/>
            <a:ext cx="7985125" cy="5121593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800" dirty="0">
                <a:latin typeface="Calibri" charset="0"/>
                <a:ea typeface="MS PGothic" charset="0"/>
              </a:rPr>
              <a:t>			Upward market pressure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800" dirty="0">
                <a:latin typeface="Calibri" charset="0"/>
                <a:ea typeface="MS PGothic" charset="0"/>
              </a:rPr>
              <a:t>			Flat market pressure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800" dirty="0">
                <a:latin typeface="Calibri" charset="0"/>
                <a:ea typeface="MS PGothic" charset="0"/>
              </a:rPr>
              <a:t>			Downward market pressure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565150" y="280988"/>
            <a:ext cx="8007350" cy="4905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Calibri" charset="0"/>
                <a:ea typeface="MS PGothic" charset="0"/>
              </a:rPr>
              <a:t>Understanding the Symbols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2613" y="2573338"/>
            <a:ext cx="8081962" cy="0"/>
          </a:xfrm>
          <a:prstGeom prst="line">
            <a:avLst/>
          </a:prstGeom>
          <a:ln w="19050">
            <a:solidFill>
              <a:srgbClr val="4ABD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613" y="3852863"/>
            <a:ext cx="8081962" cy="0"/>
          </a:xfrm>
          <a:prstGeom prst="line">
            <a:avLst/>
          </a:prstGeom>
          <a:ln w="19050">
            <a:solidFill>
              <a:srgbClr val="4ABD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" y="3152684"/>
            <a:ext cx="673100" cy="144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82813" y="1817601"/>
            <a:ext cx="689081" cy="436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13" y="4144241"/>
            <a:ext cx="689081" cy="4364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218"/>
              </p:ext>
            </p:extLst>
          </p:nvPr>
        </p:nvGraphicFramePr>
        <p:xfrm>
          <a:off x="565149" y="1002111"/>
          <a:ext cx="8007351" cy="2309198"/>
        </p:xfrm>
        <a:graphic>
          <a:graphicData uri="http://schemas.openxmlformats.org/drawingml/2006/table">
            <a:tbl>
              <a:tblPr/>
              <a:tblGrid>
                <a:gridCol w="2669117"/>
                <a:gridCol w="2669117"/>
                <a:gridCol w="2669117"/>
              </a:tblGrid>
              <a:tr h="657356"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  <a:defRPr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Predicted</a:t>
                      </a:r>
                      <a:endParaRPr kumimoji="0" 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Actual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Score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3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565149" y="2849644"/>
            <a:ext cx="3990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C64B4"/>
                </a:solidFill>
                <a:latin typeface="Calibri"/>
                <a:cs typeface="Calibri"/>
              </a:rPr>
              <a:t>Key </a:t>
            </a:r>
            <a:r>
              <a:rPr lang="en-US" b="1" dirty="0" smtClean="0">
                <a:solidFill>
                  <a:srgbClr val="0C64B4"/>
                </a:solidFill>
                <a:latin typeface="Calibri"/>
                <a:cs typeface="Calibri"/>
              </a:rPr>
              <a:t>Factor:  Production</a:t>
            </a:r>
            <a:endParaRPr lang="en-US" b="1" dirty="0">
              <a:solidFill>
                <a:srgbClr val="0C64B4"/>
              </a:solidFill>
              <a:latin typeface="Calibri"/>
              <a:cs typeface="Calibri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565150" y="280988"/>
            <a:ext cx="8007350" cy="490537"/>
          </a:xfrm>
          <a:prstGeom prst="rect">
            <a:avLst/>
          </a:prstGeo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800" dirty="0" smtClean="0">
                <a:latin typeface="Calibri" charset="0"/>
                <a:ea typeface="MS PGothic" charset="0"/>
              </a:rPr>
              <a:t>Last Year’s Projection: </a:t>
            </a:r>
            <a:r>
              <a:rPr lang="en-US" sz="2800" dirty="0" smtClean="0">
                <a:solidFill>
                  <a:srgbClr val="0C64B4"/>
                </a:solidFill>
                <a:latin typeface="Calibri" charset="0"/>
                <a:ea typeface="MS PGothic" charset="0"/>
              </a:rPr>
              <a:t>How Did We Score?  </a:t>
            </a:r>
            <a:endParaRPr lang="en-US" sz="2800" dirty="0">
              <a:solidFill>
                <a:srgbClr val="0C64B4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954779" y="6539144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</a:t>
            </a:r>
            <a:r>
              <a:rPr lang="en-US" sz="1200" dirty="0" smtClean="0">
                <a:latin typeface="Calibri"/>
                <a:cs typeface="Calibri"/>
              </a:rPr>
              <a:t>Source</a:t>
            </a:r>
            <a:r>
              <a:rPr lang="en-US" sz="1200" dirty="0">
                <a:latin typeface="Calibri"/>
                <a:cs typeface="Calibri"/>
              </a:rPr>
              <a:t>: </a:t>
            </a:r>
            <a:r>
              <a:rPr lang="en-US" sz="1200" dirty="0" smtClean="0">
                <a:latin typeface="Calibri"/>
                <a:cs typeface="Calibri"/>
              </a:rPr>
              <a:t>Energy </a:t>
            </a:r>
            <a:r>
              <a:rPr lang="en-US" sz="1200" dirty="0">
                <a:latin typeface="Calibri"/>
                <a:cs typeface="Calibri"/>
              </a:rPr>
              <a:t>Information Administration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149" y="3336552"/>
            <a:ext cx="396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C1CD23"/>
              </a:buClr>
            </a:pPr>
            <a:r>
              <a:rPr lang="en-US" sz="1800" b="1" dirty="0" smtClean="0">
                <a:latin typeface="Calibri" charset="0"/>
                <a:ea typeface="Calibri" charset="0"/>
                <a:cs typeface="Calibri" charset="0"/>
              </a:rPr>
              <a:t>2.5 </a:t>
            </a:r>
            <a:r>
              <a:rPr lang="en-US" sz="1800" b="1" dirty="0" err="1" smtClean="0">
                <a:latin typeface="Calibri" charset="0"/>
                <a:ea typeface="Calibri" charset="0"/>
                <a:cs typeface="Calibri" charset="0"/>
              </a:rPr>
              <a:t>Bcf</a:t>
            </a:r>
            <a:r>
              <a:rPr lang="en-US" sz="1800" b="1" dirty="0" smtClean="0">
                <a:latin typeface="Calibri" charset="0"/>
                <a:ea typeface="Calibri" charset="0"/>
                <a:cs typeface="Calibri" charset="0"/>
              </a:rPr>
              <a:t>/day decrease in production compared to previous winter due to less drilling; pipeline delays</a:t>
            </a:r>
            <a:endParaRPr 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71013" y="1868401"/>
            <a:ext cx="689081" cy="436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091" y="2887827"/>
            <a:ext cx="3661409" cy="2645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79698" y="1800820"/>
            <a:ext cx="689081" cy="4364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4992" y="4330248"/>
            <a:ext cx="42670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1CD23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Last winter </a:t>
            </a:r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2016-2017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average </a:t>
            </a:r>
            <a:br>
              <a:rPr lang="en-US" sz="2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Henry Hub price = $3.01 MMBtu</a:t>
            </a:r>
          </a:p>
          <a:p>
            <a:pPr marL="285750" indent="-285750">
              <a:spcAft>
                <a:spcPts val="600"/>
              </a:spcAft>
              <a:buClr>
                <a:srgbClr val="C1CD2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revious winter 2015-2016 average </a:t>
            </a:r>
            <a:br>
              <a:rPr lang="en-US" sz="2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Henry Hub price = $1.98 MMBtu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 smtClean="0">
                <a:latin typeface="Calibri" charset="0"/>
                <a:ea typeface="Calibri" charset="0"/>
                <a:cs typeface="Calibri" charset="0"/>
              </a:rPr>
              <a:t>(Lowest winter average since 1990s)  </a:t>
            </a:r>
            <a:endParaRPr lang="en-US" sz="1400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318" y="1745771"/>
            <a:ext cx="846221" cy="6816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2017-2018 Winter Outlook: </a:t>
            </a:r>
            <a:r>
              <a:rPr lang="en-US" sz="2800" dirty="0" smtClean="0">
                <a:solidFill>
                  <a:srgbClr val="0C64B4"/>
                </a:solidFill>
                <a:latin typeface="+mn-lt"/>
              </a:rPr>
              <a:t>Outline</a:t>
            </a:r>
            <a:r>
              <a:rPr lang="en-US" sz="2800" dirty="0" smtClean="0">
                <a:solidFill>
                  <a:srgbClr val="007AC1"/>
                </a:solidFill>
                <a:latin typeface="+mn-lt"/>
              </a:rPr>
              <a:t> </a:t>
            </a:r>
            <a:endParaRPr lang="en-US" sz="2800" dirty="0">
              <a:solidFill>
                <a:srgbClr val="007AC1"/>
              </a:solidFill>
              <a:latin typeface="+mn-lt"/>
            </a:endParaRP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491401" y="1079293"/>
            <a:ext cx="5079665" cy="467257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Looking ahead to Winter </a:t>
            </a:r>
            <a:r>
              <a:rPr lang="en-US" dirty="0" smtClean="0">
                <a:latin typeface="Calibri" charset="0"/>
                <a:ea typeface="MS PGothic" charset="0"/>
              </a:rPr>
              <a:t>2017-2018</a:t>
            </a:r>
            <a:endParaRPr lang="en-US" dirty="0">
              <a:latin typeface="Calibri" charset="0"/>
              <a:ea typeface="MS P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Market pressure points: </a:t>
            </a:r>
          </a:p>
          <a:p>
            <a:pPr marL="1203325" lvl="2" indent="-288925">
              <a:spcBef>
                <a:spcPts val="300"/>
              </a:spcBef>
              <a:buFont typeface="Arial" charset="0"/>
              <a:buChar char="–"/>
            </a:pPr>
            <a:r>
              <a:rPr lang="en-US" dirty="0">
                <a:latin typeface="Calibri" charset="0"/>
                <a:ea typeface="MS PGothic" charset="0"/>
              </a:rPr>
              <a:t>Weather</a:t>
            </a:r>
          </a:p>
          <a:p>
            <a:pPr marL="1203325" lvl="2" indent="-288925">
              <a:spcBef>
                <a:spcPts val="300"/>
              </a:spcBef>
              <a:buFont typeface="Arial" charset="0"/>
              <a:buChar char="–"/>
            </a:pPr>
            <a:r>
              <a:rPr lang="en-US" dirty="0">
                <a:latin typeface="Calibri" charset="0"/>
                <a:ea typeface="MS PGothic" charset="0"/>
              </a:rPr>
              <a:t>Economy</a:t>
            </a:r>
          </a:p>
          <a:p>
            <a:pPr marL="1203325" lvl="2" indent="-288925">
              <a:spcBef>
                <a:spcPts val="300"/>
              </a:spcBef>
              <a:buFont typeface="Arial" charset="0"/>
              <a:buChar char="–"/>
            </a:pPr>
            <a:r>
              <a:rPr lang="en-US" dirty="0">
                <a:latin typeface="Calibri" charset="0"/>
                <a:ea typeface="MS PGothic" charset="0"/>
              </a:rPr>
              <a:t>Demand</a:t>
            </a:r>
          </a:p>
          <a:p>
            <a:pPr marL="1203325" lvl="2" indent="-288925">
              <a:spcBef>
                <a:spcPts val="300"/>
              </a:spcBef>
              <a:buFont typeface="Arial" charset="0"/>
              <a:buChar char="–"/>
            </a:pPr>
            <a:r>
              <a:rPr lang="en-US" dirty="0">
                <a:latin typeface="Calibri" charset="0"/>
                <a:ea typeface="MS PGothic" charset="0"/>
              </a:rPr>
              <a:t>Storage</a:t>
            </a:r>
          </a:p>
          <a:p>
            <a:pPr marL="1203325" lvl="2" indent="-288925">
              <a:spcBef>
                <a:spcPts val="300"/>
              </a:spcBef>
              <a:buFont typeface="Arial" charset="0"/>
              <a:buChar char="–"/>
            </a:pPr>
            <a:r>
              <a:rPr lang="en-US" dirty="0">
                <a:latin typeface="Calibri" charset="0"/>
                <a:ea typeface="MS PGothic" charset="0"/>
              </a:rPr>
              <a:t>Production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Wild card factors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Winter expectations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44761" y="1161318"/>
            <a:ext cx="3027739" cy="4333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57982"/>
              </p:ext>
            </p:extLst>
          </p:nvPr>
        </p:nvGraphicFramePr>
        <p:xfrm>
          <a:off x="565488" y="950760"/>
          <a:ext cx="8007012" cy="4889970"/>
        </p:xfrm>
        <a:graphic>
          <a:graphicData uri="http://schemas.openxmlformats.org/drawingml/2006/table">
            <a:tbl>
              <a:tblPr/>
              <a:tblGrid>
                <a:gridCol w="4627850"/>
                <a:gridCol w="3379162"/>
              </a:tblGrid>
              <a:tr h="539329">
                <a:tc>
                  <a:txBody>
                    <a:bodyPr/>
                    <a:lstStyle/>
                    <a:p>
                      <a:pPr marL="517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Last 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Winter: Nov. – March</a:t>
                      </a:r>
                    </a:p>
                    <a:p>
                      <a:pPr marL="517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2016-2017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ACTUAL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This 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Winter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2017-2018 FORECAST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</a:tr>
              <a:tr h="3564098">
                <a:tc>
                  <a:txBody>
                    <a:bodyPr/>
                    <a:lstStyle/>
                    <a:p>
                      <a:pPr marL="51593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Actual winter heating season:</a:t>
                      </a: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1% colder than previous winter but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13% warmer than 30-year average</a:t>
                      </a: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3,074 Heating degree days (NOAA)</a:t>
                      </a:r>
                    </a:p>
                  </a:txBody>
                  <a:tcPr marL="91445" marR="91445" marT="45718" marB="4571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charset="0"/>
                          <a:cs typeface="MS PGothic" charset="0"/>
                        </a:rPr>
                        <a:t>Forecast:</a:t>
                      </a:r>
                    </a:p>
                    <a:p>
                      <a:pPr marL="22542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13%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colder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than last year, but still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1% warmer than 30-year average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515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25425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3,468 Heating degree days</a:t>
                      </a:r>
                    </a:p>
                  </a:txBody>
                  <a:tcPr marL="91445" marR="91445" marT="45718" marB="4571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Winter-to-winter pressure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on natural gas prices</a:t>
                      </a:r>
                    </a:p>
                  </a:txBody>
                  <a:tcPr marL="91445" marR="91445" marT="45718" marB="4571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ea typeface="MS PGothic" charset="0"/>
                        <a:cs typeface="Tahoma"/>
                      </a:endParaRPr>
                    </a:p>
                  </a:txBody>
                  <a:tcPr marL="91445" marR="91445" marT="45718" marB="4571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61" y="2649415"/>
            <a:ext cx="3163205" cy="1995215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Demand: </a:t>
            </a:r>
            <a:r>
              <a:rPr lang="en-US" sz="2800" dirty="0" smtClean="0">
                <a:solidFill>
                  <a:srgbClr val="0C64B4"/>
                </a:solidFill>
                <a:latin typeface="+mn-lt"/>
              </a:rPr>
              <a:t>Winter Weather</a:t>
            </a:r>
            <a:endParaRPr lang="en-US" sz="2800" dirty="0">
              <a:solidFill>
                <a:srgbClr val="0C64B4"/>
              </a:solidFill>
              <a:latin typeface="+mn-lt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655097" y="6538453"/>
            <a:ext cx="6660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 smtClean="0">
                <a:latin typeface="Calibri"/>
                <a:cs typeface="Calibri"/>
              </a:rPr>
              <a:t>Maps: National Oceanic and Atmospheric Administration</a:t>
            </a:r>
            <a:r>
              <a:rPr lang="en-US" sz="1200" smtClean="0">
                <a:latin typeface="Calibri"/>
                <a:cs typeface="Calibri"/>
              </a:rPr>
              <a:t>; Data: </a:t>
            </a:r>
            <a:r>
              <a:rPr lang="en-US" sz="1200" dirty="0" smtClean="0">
                <a:latin typeface="Calibri"/>
                <a:cs typeface="Calibri"/>
              </a:rPr>
              <a:t>Energy Ventures Analysis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440333" y="5474736"/>
            <a:ext cx="689081" cy="43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690" y="3649373"/>
            <a:ext cx="1424382" cy="770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52" y="2670939"/>
            <a:ext cx="3169668" cy="19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Demand: </a:t>
            </a:r>
            <a:r>
              <a:rPr lang="en-US" sz="2800" dirty="0" smtClean="0">
                <a:solidFill>
                  <a:srgbClr val="0C64B4"/>
                </a:solidFill>
                <a:latin typeface="+mn-lt"/>
              </a:rPr>
              <a:t>Economy</a:t>
            </a:r>
            <a:endParaRPr lang="en-US" sz="2800" dirty="0">
              <a:solidFill>
                <a:srgbClr val="0C64B4"/>
              </a:solidFill>
              <a:latin typeface="+mn-lt"/>
            </a:endParaRP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59818"/>
              </p:ext>
            </p:extLst>
          </p:nvPr>
        </p:nvGraphicFramePr>
        <p:xfrm>
          <a:off x="565489" y="1067835"/>
          <a:ext cx="8007011" cy="4694524"/>
        </p:xfrm>
        <a:graphic>
          <a:graphicData uri="http://schemas.openxmlformats.org/drawingml/2006/table">
            <a:tbl>
              <a:tblPr/>
              <a:tblGrid>
                <a:gridCol w="339712"/>
                <a:gridCol w="3531332"/>
                <a:gridCol w="2192867"/>
                <a:gridCol w="1943100"/>
              </a:tblGrid>
              <a:tr h="1049656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  <a:defRPr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Winter Season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Period-to-period change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Last Winter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2016-2017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This Winter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2017-2018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FORECAST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Economy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Slow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Strengthening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GDP growth </a:t>
                      </a:r>
                    </a:p>
                  </a:txBody>
                  <a:tcPr marL="0" marR="9143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1.9%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2.5%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Unemployment rate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4.7%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4.3%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Manufacturing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0.5%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1.8%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CPI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2.2%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1.4%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Consumer Sentiment Index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95.1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97.0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4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64B4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b="1" kern="1200" dirty="0" smtClean="0">
                          <a:solidFill>
                            <a:srgbClr val="0C64B4"/>
                          </a:solidFill>
                          <a:latin typeface="Calibri"/>
                          <a:cs typeface="Calibri"/>
                        </a:rPr>
                        <a:t>Winter-to-winter pressure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b="1" kern="1200" dirty="0" smtClean="0">
                          <a:solidFill>
                            <a:srgbClr val="0C64B4"/>
                          </a:solidFill>
                          <a:latin typeface="Calibri"/>
                          <a:cs typeface="Calibri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954779" y="6539144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</a:t>
            </a:r>
            <a:r>
              <a:rPr lang="en-US" sz="1200" dirty="0" smtClean="0">
                <a:latin typeface="Calibri"/>
                <a:cs typeface="Calibri"/>
              </a:rPr>
              <a:t>Source: IHS Economics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40" y="5337084"/>
            <a:ext cx="673100" cy="1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65489" y="281325"/>
            <a:ext cx="8007011" cy="4897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Demand: </a:t>
            </a:r>
            <a:r>
              <a:rPr lang="en-US" sz="2800" dirty="0" smtClean="0">
                <a:solidFill>
                  <a:srgbClr val="1164B4"/>
                </a:solidFill>
                <a:latin typeface="+mn-lt"/>
              </a:rPr>
              <a:t>Customer Demand</a:t>
            </a:r>
            <a:endParaRPr lang="en-US" sz="2800" dirty="0">
              <a:solidFill>
                <a:srgbClr val="1164B4"/>
              </a:solidFill>
              <a:latin typeface="+mn-lt"/>
            </a:endParaRPr>
          </a:p>
        </p:txBody>
      </p:sp>
      <p:graphicFrame>
        <p:nvGraphicFramePr>
          <p:cNvPr id="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95400"/>
              </p:ext>
            </p:extLst>
          </p:nvPr>
        </p:nvGraphicFramePr>
        <p:xfrm>
          <a:off x="565489" y="1055573"/>
          <a:ext cx="8007010" cy="4560002"/>
        </p:xfrm>
        <a:graphic>
          <a:graphicData uri="http://schemas.openxmlformats.org/drawingml/2006/table">
            <a:tbl>
              <a:tblPr/>
              <a:tblGrid>
                <a:gridCol w="334855"/>
                <a:gridCol w="3508401"/>
                <a:gridCol w="2081877"/>
                <a:gridCol w="2081877"/>
              </a:tblGrid>
              <a:tr h="1104618">
                <a:tc gridSpan="2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Winter Season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Period-to-period change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ＭＳ Ｐゴシック" pitchFamily="1" charset="-128"/>
                          <a:cs typeface="Arial Narrow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ＭＳ Ｐゴシック" pitchFamily="1" charset="-128"/>
                          <a:cs typeface="Arial Narrow"/>
                        </a:rPr>
                      </a:b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D2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/>
                        <a:ea typeface="ＭＳ Ｐゴシック" pitchFamily="1" charset="-128"/>
                        <a:cs typeface="Arial Narrow"/>
                      </a:endParaRPr>
                    </a:p>
                  </a:txBody>
                  <a:tcPr marL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1DB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Last Winter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2016-2017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ACTUAL</a:t>
                      </a:r>
                    </a:p>
                  </a:txBody>
                  <a:tcPr marL="0" marR="182880" marT="45729" marB="4572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BDE0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This Winter      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+mn-cs"/>
                      </a:endParaRPr>
                    </a:p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1638" algn="ct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pitchFamily="1" charset="-128"/>
                        </a:rPr>
                        <a:t>2017-2018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FORECAST</a:t>
                      </a:r>
                    </a:p>
                  </a:txBody>
                  <a:tcPr marL="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4B4"/>
                    </a:solidFill>
                  </a:tcPr>
                </a:tc>
              </a:tr>
              <a:tr h="1999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charset="0"/>
                          <a:cs typeface="Calibri"/>
                        </a:rPr>
                        <a:t>Customer Gas Demand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charset="0"/>
                          <a:cs typeface="Calibri"/>
                        </a:rPr>
                        <a:t>*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Residential/Commercial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Electric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Industrial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Pipeline exports- Mexico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1CD23"/>
                        </a:buClr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LNG exports (net)</a:t>
                      </a:r>
                    </a:p>
                  </a:txBody>
                  <a:tcPr marL="0" marR="91435" marT="0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89.5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34.1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21.1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" charset="-128"/>
                          <a:cs typeface="Calibri"/>
                        </a:rPr>
                        <a:t>22.9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  4.0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charset="0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charset="0"/>
                          <a:cs typeface="Calibri"/>
                        </a:rPr>
                        <a:t>  1.2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charset="0"/>
                          <a:cs typeface="Calibri"/>
                        </a:rPr>
                        <a:t>/d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0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96.8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36.9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22.7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23.2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Bcf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/d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4.4 Bcf/d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Calibri"/>
                        </a:rPr>
                        <a:t>   2.8 Bcf/d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" charset="-128"/>
                        <a:cs typeface="Calibri"/>
                      </a:endParaRP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Growth sector</a:t>
                      </a:r>
                    </a:p>
                  </a:txBody>
                  <a:tcPr marL="0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Res/Comm+5%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(1.6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Bcf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itchFamily="1" charset="-128"/>
                          <a:cs typeface="Calibri"/>
                        </a:rPr>
                        <a:t>/d)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Res/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Comm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+8%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Exports     +38%</a:t>
                      </a:r>
                    </a:p>
                  </a:txBody>
                  <a:tcPr marL="91435" marR="91435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80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Winter-to-winter pressure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64B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on natural gas prices</a:t>
                      </a:r>
                    </a:p>
                  </a:txBody>
                  <a:tcPr marL="0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ABD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pitchFamily="1" charset="-128"/>
                      </a:endParaRP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1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954779" y="6539144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Energy Information Administration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64654" y="5082810"/>
            <a:ext cx="689081" cy="436418"/>
          </a:xfrm>
          <a:prstGeom prst="rect">
            <a:avLst/>
          </a:prstGeom>
        </p:spPr>
      </p:pic>
      <p:sp>
        <p:nvSpPr>
          <p:cNvPr id="9" name="Rectangle 289"/>
          <p:cNvSpPr>
            <a:spLocks noChangeArrowheads="1"/>
          </p:cNvSpPr>
          <p:nvPr/>
        </p:nvSpPr>
        <p:spPr bwMode="auto">
          <a:xfrm>
            <a:off x="897184" y="5558734"/>
            <a:ext cx="2606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 smtClean="0">
                <a:solidFill>
                  <a:srgbClr val="111112"/>
                </a:solidFill>
                <a:latin typeface="Calibri"/>
                <a:ea typeface="+mn-ea"/>
                <a:cs typeface="Calibri"/>
              </a:rPr>
              <a:t>*Includes “Lease, Plant and Pipeline Fuel”</a:t>
            </a:r>
            <a:endParaRPr lang="en-US" altLang="en-US" sz="1200" dirty="0">
              <a:solidFill>
                <a:srgbClr val="111112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62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Big Increase in Exports, But Remain Small Share of </a:t>
            </a:r>
            <a:r>
              <a:rPr lang="en-US" sz="3200" dirty="0" smtClean="0">
                <a:solidFill>
                  <a:srgbClr val="0C64B4"/>
                </a:solidFill>
              </a:rPr>
              <a:t>All Natural Gas Demand</a:t>
            </a:r>
            <a:endParaRPr lang="en-US" sz="3200" dirty="0">
              <a:solidFill>
                <a:srgbClr val="0C64B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5643" y="5667327"/>
            <a:ext cx="3194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Total demand 96.8 </a:t>
            </a:r>
            <a:r>
              <a:rPr lang="en-US" sz="1600" dirty="0" err="1" smtClean="0">
                <a:latin typeface="Calibri" charset="0"/>
                <a:ea typeface="Calibri" charset="0"/>
                <a:cs typeface="Calibri" charset="0"/>
              </a:rPr>
              <a:t>Bcf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/d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7858" y="1426695"/>
            <a:ext cx="523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Natural Gas Demand Sectors Winter 2017-2018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403" y="1973340"/>
            <a:ext cx="5245765" cy="3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Electric Capacity Additions: Two Paths, One Goal </a:t>
            </a:r>
            <a:r>
              <a:rPr lang="mr-IN" sz="2400" dirty="0" smtClean="0"/>
              <a:t>–</a:t>
            </a:r>
            <a:r>
              <a:rPr lang="en-US" sz="2400" dirty="0" smtClean="0"/>
              <a:t> Reliability </a:t>
            </a:r>
            <a:br>
              <a:rPr lang="en-US" sz="2400" dirty="0" smtClean="0"/>
            </a:br>
            <a:r>
              <a:rPr lang="en-US" sz="2200" dirty="0" smtClean="0">
                <a:solidFill>
                  <a:srgbClr val="0C64B4"/>
                </a:solidFill>
              </a:rPr>
              <a:t>Electric </a:t>
            </a:r>
            <a:r>
              <a:rPr lang="en-US" sz="2200" dirty="0">
                <a:solidFill>
                  <a:srgbClr val="0C64B4"/>
                </a:solidFill>
              </a:rPr>
              <a:t>capacity additions by region, 2017-2018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rgbClr val="0C64B4"/>
              </a:solidFill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954779" y="6539144"/>
            <a:ext cx="4360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Data Source: </a:t>
            </a:r>
            <a:r>
              <a:rPr lang="en-US" sz="1200" dirty="0" smtClean="0">
                <a:latin typeface="Calibri"/>
                <a:cs typeface="Calibri"/>
              </a:rPr>
              <a:t>EIA and EVA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0284" y="1994769"/>
            <a:ext cx="3194590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C64B4"/>
                </a:solidFill>
                <a:latin typeface="Calibri" charset="0"/>
                <a:ea typeface="Calibri" charset="0"/>
                <a:cs typeface="Calibri" charset="0"/>
              </a:rPr>
              <a:t>2017 and 2018 Peaking Units</a:t>
            </a:r>
            <a:endParaRPr lang="en-US" sz="1600" b="1" dirty="0">
              <a:solidFill>
                <a:srgbClr val="0C64B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0873" y="1960905"/>
            <a:ext cx="3194590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C64B4"/>
                </a:solidFill>
                <a:latin typeface="Calibri" charset="0"/>
                <a:ea typeface="Calibri" charset="0"/>
                <a:cs typeface="Calibri" charset="0"/>
              </a:rPr>
              <a:t>2017 and 2018 CCGTs</a:t>
            </a:r>
            <a:endParaRPr lang="en-US" sz="1600" b="1" dirty="0">
              <a:solidFill>
                <a:srgbClr val="0C64B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874" y="5436903"/>
            <a:ext cx="3194590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Total = 27.3 GW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2657" y="5436903"/>
            <a:ext cx="3194590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Total = 2.2 GW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2" y="2399908"/>
            <a:ext cx="7540753" cy="3032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288" y="1374282"/>
            <a:ext cx="334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/>
              <a:t>Path to Building Baseload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8403" y="1356098"/>
            <a:ext cx="349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/>
              <a:t>Path to Backstopping Renewables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65489" y="1161929"/>
            <a:ext cx="8001000" cy="0"/>
          </a:xfrm>
          <a:prstGeom prst="line">
            <a:avLst/>
          </a:prstGeom>
          <a:ln w="12700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7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31477</TotalTime>
  <Words>727</Words>
  <Application>Microsoft Office PowerPoint</Application>
  <PresentationFormat>Letter Paper (8.5x11 in)</PresentationFormat>
  <Paragraphs>250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Understanding the Symbols</vt:lpstr>
      <vt:lpstr>Last Year’s Projection: How Did We Score?  </vt:lpstr>
      <vt:lpstr>2017-2018 Winter Outlook: Outline </vt:lpstr>
      <vt:lpstr>Demand: Winter Weather</vt:lpstr>
      <vt:lpstr>Demand: Economy</vt:lpstr>
      <vt:lpstr>Demand: Customer Demand</vt:lpstr>
      <vt:lpstr>Big Increase in Exports, But Remain Small Share of All Natural Gas Demand</vt:lpstr>
      <vt:lpstr>Electric Capacity Additions: Two Paths, One Goal – Reliability  Electric capacity additions by region, 2017-2018 </vt:lpstr>
      <vt:lpstr>PowerPoint Presentation</vt:lpstr>
      <vt:lpstr>Supply: Winter Storage</vt:lpstr>
      <vt:lpstr>Supply: Winter Production and Imports</vt:lpstr>
      <vt:lpstr>Diverse Winter Production Sources  Bolster Flexibility and Reliability</vt:lpstr>
      <vt:lpstr>Comparison of Hurricane Impact on Daily Prices What a Difference a Decade Makes </vt:lpstr>
      <vt:lpstr>Winter Outlook: Wild Cards</vt:lpstr>
      <vt:lpstr>This Season’s Winter Outlook</vt:lpstr>
      <vt:lpstr>Natural Gas Outlook: Flexible, Stable Gas Market</vt:lpstr>
      <vt:lpstr>About NGSA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 O'Malley</dc:creator>
  <cp:lastModifiedBy>dmagnuson</cp:lastModifiedBy>
  <cp:revision>1979</cp:revision>
  <cp:lastPrinted>2017-09-26T13:39:37Z</cp:lastPrinted>
  <dcterms:created xsi:type="dcterms:W3CDTF">2008-09-20T12:29:03Z</dcterms:created>
  <dcterms:modified xsi:type="dcterms:W3CDTF">2017-10-02T16:29:49Z</dcterms:modified>
</cp:coreProperties>
</file>