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2" r:id="rId2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5">
          <p15:clr>
            <a:srgbClr val="A4A3A4"/>
          </p15:clr>
        </p15:guide>
        <p15:guide id="2" pos="8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4B4"/>
    <a:srgbClr val="4ABDE0"/>
    <a:srgbClr val="0C64B4"/>
    <a:srgbClr val="007AC1"/>
    <a:srgbClr val="20629D"/>
    <a:srgbClr val="2877BF"/>
    <a:srgbClr val="C1CD23"/>
    <a:srgbClr val="DF692A"/>
    <a:srgbClr val="AFC72B"/>
    <a:srgbClr val="132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97374"/>
  </p:normalViewPr>
  <p:slideViewPr>
    <p:cSldViewPr snapToGrid="0">
      <p:cViewPr varScale="1">
        <p:scale>
          <a:sx n="73" d="100"/>
          <a:sy n="73" d="100"/>
        </p:scale>
        <p:origin x="1692" y="72"/>
      </p:cViewPr>
      <p:guideLst>
        <p:guide orient="horz" pos="245"/>
        <p:guide pos="8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84" y="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80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1"/>
            <a:ext cx="30480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35CF82-9698-1145-B9DC-688BE3D2BBD3}" type="datetimeFigureOut">
              <a:rPr lang="en-US"/>
              <a:pPr/>
              <a:t>8/27/2020</a:t>
            </a:fld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1"/>
            <a:ext cx="30480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20151"/>
            <a:ext cx="30480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D312A2-A1F7-D348-9E28-14ED3EEFFA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34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ED96473-B205-3946-8898-B7DC2A0B8244}" type="datetimeFigureOut">
              <a:rPr lang="en-US"/>
              <a:pPr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44" tIns="46872" rIns="93744" bIns="4687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7AAA649-492A-384A-B310-D2454E9364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33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AA649-492A-384A-B310-D2454E9364E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2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Line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244" cy="6857433"/>
          </a:xfrm>
          <a:prstGeom prst="rect">
            <a:avLst/>
          </a:prstGeom>
        </p:spPr>
      </p:pic>
      <p:sp>
        <p:nvSpPr>
          <p:cNvPr id="19" name="TextBox 18"/>
          <p:cNvSpPr txBox="1"/>
          <p:nvPr userDrawn="1"/>
        </p:nvSpPr>
        <p:spPr>
          <a:xfrm>
            <a:off x="8506975" y="6292675"/>
            <a:ext cx="637025" cy="243725"/>
          </a:xfrm>
          <a:prstGeom prst="rect">
            <a:avLst/>
          </a:prstGeom>
          <a:noFill/>
        </p:spPr>
        <p:txBody>
          <a:bodyPr t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l" eaLnBrk="1" hangingPunct="1"/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65489" y="281325"/>
            <a:ext cx="8007011" cy="4897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baseline="0">
                <a:latin typeface="Calibri"/>
                <a:cs typeface="Calibri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568192" y="1715545"/>
            <a:ext cx="7999259" cy="4036326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rgbClr val="C1CD23"/>
              </a:buClr>
              <a:buFont typeface="Wingdings" charset="2"/>
              <a:buChar char="§"/>
              <a:defRPr sz="2400"/>
            </a:lvl1pPr>
            <a:lvl2pPr marL="7429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•"/>
              <a:defRPr sz="20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–"/>
              <a:defRPr sz="1800"/>
            </a:lvl3pPr>
            <a:lvl4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defRPr sz="1600"/>
            </a:lvl4pPr>
            <a:lvl5pPr>
              <a:spcBef>
                <a:spcPts val="500"/>
              </a:spcBef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506975" y="6238168"/>
            <a:ext cx="637025" cy="323165"/>
          </a:xfrm>
          <a:prstGeom prst="rect">
            <a:avLst/>
          </a:prstGeom>
          <a:noFill/>
        </p:spPr>
        <p:txBody>
          <a:bodyPr t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l" eaLnBrk="1" hangingPunct="1"/>
            <a:fld id="{AABCBD12-8012-3C43-89F2-D76F1C796381}" type="slidenum">
              <a:rPr lang="en-US" sz="1400" smtClean="0">
                <a:solidFill>
                  <a:schemeClr val="bg1"/>
                </a:solidFill>
              </a:rPr>
              <a:pPr algn="l" eaLnBrk="1" hangingPunct="1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8307283" y="6228623"/>
            <a:ext cx="279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|</a:t>
            </a:r>
            <a:endParaRPr lang="en-US" sz="14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559197" y="6238168"/>
            <a:ext cx="27717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500" b="1" spc="0" dirty="0">
                <a:solidFill>
                  <a:srgbClr val="FFFFFF"/>
                </a:solidFill>
                <a:latin typeface="Calibri"/>
                <a:cs typeface="Calibri"/>
              </a:rPr>
              <a:t>2019-2020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 WINTER</a:t>
            </a:r>
            <a:r>
              <a:rPr lang="en-US" sz="1500" b="1" spc="0" baseline="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OUTLOOK</a:t>
            </a:r>
          </a:p>
        </p:txBody>
      </p:sp>
    </p:spTree>
    <p:extLst>
      <p:ext uri="{BB962C8B-B14F-4D97-AF65-F5344CB8AC3E}">
        <p14:creationId xmlns:p14="http://schemas.microsoft.com/office/powerpoint/2010/main" val="62298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e No Watermark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311639" y="6256480"/>
            <a:ext cx="7832361" cy="289465"/>
          </a:xfrm>
          <a:prstGeom prst="rect">
            <a:avLst/>
          </a:prstGeom>
          <a:gradFill>
            <a:gsLst>
              <a:gs pos="57000">
                <a:srgbClr val="007AC1"/>
              </a:gs>
              <a:gs pos="0">
                <a:schemeClr val="accent1">
                  <a:lumMod val="0"/>
                  <a:lumOff val="100000"/>
                </a:schemeClr>
              </a:gs>
              <a:gs pos="100000">
                <a:srgbClr val="007AC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0" y="5836752"/>
            <a:ext cx="856519" cy="826755"/>
          </a:xfrm>
          <a:prstGeom prst="rect">
            <a:avLst/>
          </a:prstGeom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91402" y="1015977"/>
            <a:ext cx="3938357" cy="4735894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rgbClr val="C1CD23"/>
              </a:buClr>
              <a:buFont typeface="Wingdings" charset="2"/>
              <a:buChar char="§"/>
              <a:defRPr sz="2400"/>
            </a:lvl1pPr>
            <a:lvl2pPr marL="7429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•"/>
              <a:defRPr sz="20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–"/>
              <a:defRPr sz="1800"/>
            </a:lvl3pPr>
            <a:lvl4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defRPr sz="1600"/>
            </a:lvl4pPr>
            <a:lvl5pPr>
              <a:spcBef>
                <a:spcPts val="500"/>
              </a:spcBef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65489" y="885918"/>
            <a:ext cx="8001000" cy="0"/>
          </a:xfrm>
          <a:prstGeom prst="line">
            <a:avLst/>
          </a:prstGeom>
          <a:ln w="12700">
            <a:solidFill>
              <a:srgbClr val="C1CD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4626522" y="1015977"/>
            <a:ext cx="3938357" cy="4735894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rgbClr val="C1CD23"/>
              </a:buClr>
              <a:buFont typeface="Wingdings" charset="2"/>
              <a:buChar char="§"/>
              <a:defRPr sz="2400"/>
            </a:lvl1pPr>
            <a:lvl2pPr marL="7429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•"/>
              <a:defRPr sz="20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–"/>
              <a:defRPr sz="1800"/>
            </a:lvl3pPr>
            <a:lvl4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defRPr sz="1600"/>
            </a:lvl4pPr>
            <a:lvl5pPr>
              <a:spcBef>
                <a:spcPts val="500"/>
              </a:spcBef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65489" y="281325"/>
            <a:ext cx="8007011" cy="4897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baseline="0">
                <a:latin typeface="Calibri"/>
                <a:cs typeface="Calibri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506975" y="6238168"/>
            <a:ext cx="637025" cy="323165"/>
          </a:xfrm>
          <a:prstGeom prst="rect">
            <a:avLst/>
          </a:prstGeom>
          <a:noFill/>
        </p:spPr>
        <p:txBody>
          <a:bodyPr t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l" eaLnBrk="1" hangingPunct="1"/>
            <a:fld id="{AABCBD12-8012-3C43-89F2-D76F1C796381}" type="slidenum">
              <a:rPr lang="en-US" sz="1400" smtClean="0">
                <a:solidFill>
                  <a:schemeClr val="bg1"/>
                </a:solidFill>
              </a:rPr>
              <a:pPr algn="l" eaLnBrk="1" hangingPunct="1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8307283" y="6228623"/>
            <a:ext cx="279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|</a:t>
            </a:r>
            <a:endParaRPr lang="en-US" sz="140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559197" y="6238168"/>
            <a:ext cx="27717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500" b="1" spc="0" dirty="0">
                <a:solidFill>
                  <a:srgbClr val="FFFFFF"/>
                </a:solidFill>
                <a:latin typeface="Calibri"/>
                <a:cs typeface="Calibri"/>
              </a:rPr>
              <a:t>2019-2020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 WINTER</a:t>
            </a:r>
            <a:r>
              <a:rPr lang="en-US" sz="1500" b="1" spc="0" baseline="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OUTLOOK</a:t>
            </a:r>
          </a:p>
        </p:txBody>
      </p:sp>
    </p:spTree>
    <p:extLst>
      <p:ext uri="{BB962C8B-B14F-4D97-AF65-F5344CB8AC3E}">
        <p14:creationId xmlns:p14="http://schemas.microsoft.com/office/powerpoint/2010/main" val="338146024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Line N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311639" y="6256480"/>
            <a:ext cx="7832361" cy="289465"/>
          </a:xfrm>
          <a:prstGeom prst="rect">
            <a:avLst/>
          </a:prstGeom>
          <a:gradFill>
            <a:gsLst>
              <a:gs pos="57000">
                <a:srgbClr val="007AC1"/>
              </a:gs>
              <a:gs pos="0">
                <a:schemeClr val="accent1">
                  <a:lumMod val="0"/>
                  <a:lumOff val="100000"/>
                </a:schemeClr>
              </a:gs>
              <a:gs pos="100000">
                <a:srgbClr val="007AC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70" y="5836752"/>
            <a:ext cx="856519" cy="826755"/>
          </a:xfrm>
          <a:prstGeom prst="rect">
            <a:avLst/>
          </a:prstGeom>
        </p:spPr>
      </p:pic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65489" y="281325"/>
            <a:ext cx="8007011" cy="48978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baseline="0">
                <a:latin typeface="Calibri"/>
                <a:cs typeface="Calibri"/>
              </a:defRPr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568192" y="1715545"/>
            <a:ext cx="7999259" cy="4036326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Clr>
                <a:srgbClr val="C1CD23"/>
              </a:buClr>
              <a:buFont typeface="Wingdings" charset="2"/>
              <a:buChar char="§"/>
              <a:defRPr sz="2400"/>
            </a:lvl1pPr>
            <a:lvl2pPr marL="7429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•"/>
              <a:defRPr sz="20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buSzPct val="120000"/>
              <a:buFont typeface="Arial" panose="020B0604020202020204" pitchFamily="34" charset="0"/>
              <a:buChar char="–"/>
              <a:defRPr sz="1800"/>
            </a:lvl3pPr>
            <a:lvl4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C1CD23"/>
              </a:buClr>
              <a:defRPr sz="1600"/>
            </a:lvl4pPr>
            <a:lvl5pPr>
              <a:spcBef>
                <a:spcPts val="500"/>
              </a:spcBef>
              <a:spcAft>
                <a:spcPts val="500"/>
              </a:spcAft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506975" y="6238168"/>
            <a:ext cx="637025" cy="323165"/>
          </a:xfrm>
          <a:prstGeom prst="rect">
            <a:avLst/>
          </a:prstGeom>
          <a:noFill/>
        </p:spPr>
        <p:txBody>
          <a:bodyPr t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l" eaLnBrk="1" hangingPunct="1"/>
            <a:fld id="{AABCBD12-8012-3C43-89F2-D76F1C796381}" type="slidenum">
              <a:rPr lang="en-US" sz="1400" smtClean="0">
                <a:solidFill>
                  <a:schemeClr val="bg1"/>
                </a:solidFill>
              </a:rPr>
              <a:pPr algn="l" eaLnBrk="1" hangingPunct="1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307283" y="6228623"/>
            <a:ext cx="279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|</a:t>
            </a:r>
            <a:endParaRPr lang="en-US" sz="140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559197" y="6238168"/>
            <a:ext cx="27717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500" b="1" spc="0" dirty="0">
                <a:solidFill>
                  <a:srgbClr val="FFFFFF"/>
                </a:solidFill>
                <a:latin typeface="Calibri"/>
                <a:cs typeface="Calibri"/>
              </a:rPr>
              <a:t>2019-2020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 WINTER</a:t>
            </a:r>
            <a:r>
              <a:rPr lang="en-US" sz="1500" b="1" spc="0" baseline="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500" b="1" spc="0" dirty="0">
                <a:solidFill>
                  <a:srgbClr val="FFFFFF"/>
                </a:solidFill>
                <a:latin typeface="Calibri"/>
                <a:cs typeface="Calibri"/>
              </a:rPr>
              <a:t>OUTLOOK</a:t>
            </a:r>
          </a:p>
        </p:txBody>
      </p:sp>
    </p:spTree>
    <p:extLst>
      <p:ext uri="{BB962C8B-B14F-4D97-AF65-F5344CB8AC3E}">
        <p14:creationId xmlns:p14="http://schemas.microsoft.com/office/powerpoint/2010/main" val="223014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43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14D605-133B-4C29-B6CC-544841FFF26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312791-620B-422C-ABA1-29FABAB9C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6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3" r:id="rId2"/>
    <p:sldLayoutId id="2147483851" r:id="rId3"/>
    <p:sldLayoutId id="2147483829" r:id="rId4"/>
    <p:sldLayoutId id="2147483854" r:id="rId5"/>
  </p:sldLayoutIdLst>
  <p:transition spd="med">
    <p:fad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565489" y="1112768"/>
            <a:ext cx="8001000" cy="0"/>
          </a:xfrm>
          <a:prstGeom prst="line">
            <a:avLst/>
          </a:prstGeom>
          <a:ln w="12700">
            <a:solidFill>
              <a:srgbClr val="C1CD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5"/>
          <p:cNvSpPr txBox="1">
            <a:spLocks noChangeArrowheads="1"/>
          </p:cNvSpPr>
          <p:nvPr/>
        </p:nvSpPr>
        <p:spPr bwMode="auto">
          <a:xfrm>
            <a:off x="3954779" y="6539144"/>
            <a:ext cx="43608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1200" i="1" dirty="0">
                <a:latin typeface="Calibri"/>
                <a:cs typeface="Calibri"/>
              </a:rPr>
              <a:t>Data Source: Gas Daily</a:t>
            </a: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565491" y="281325"/>
            <a:ext cx="8007011" cy="7761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kern="1200" baseline="0">
                <a:solidFill>
                  <a:schemeClr val="tx1"/>
                </a:solidFill>
                <a:latin typeface="Calibri"/>
                <a:ea typeface="MS PGothic" pitchFamily="34" charset="-128"/>
                <a:cs typeface="Calibr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600" dirty="0"/>
              <a:t>Comparison of Impact of Severe Weather on Daily Prices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sz="2200" dirty="0">
                <a:solidFill>
                  <a:srgbClr val="0C64B4"/>
                </a:solidFill>
              </a:rPr>
              <a:t>What a Difference a Decade Makes</a:t>
            </a:r>
            <a:br>
              <a:rPr lang="en-US" dirty="0"/>
            </a:br>
            <a:endParaRPr lang="en-US" sz="1100" dirty="0">
              <a:solidFill>
                <a:srgbClr val="C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23" y="1135068"/>
            <a:ext cx="8107992" cy="52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64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35810</TotalTime>
  <Words>23</Words>
  <Application>Microsoft Office PowerPoint</Application>
  <PresentationFormat>Letter Paper (8.5x11 in)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Rose O'Malley</dc:creator>
  <cp:lastModifiedBy>Daphne Magnuson</cp:lastModifiedBy>
  <cp:revision>2158</cp:revision>
  <cp:lastPrinted>2019-10-01T12:15:12Z</cp:lastPrinted>
  <dcterms:created xsi:type="dcterms:W3CDTF">2008-09-20T12:29:03Z</dcterms:created>
  <dcterms:modified xsi:type="dcterms:W3CDTF">2020-08-27T22:23:02Z</dcterms:modified>
</cp:coreProperties>
</file>